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58" r:id="rId5"/>
    <p:sldId id="259" r:id="rId6"/>
    <p:sldId id="260" r:id="rId7"/>
    <p:sldId id="261" r:id="rId8"/>
    <p:sldId id="262" r:id="rId9"/>
    <p:sldId id="263" r:id="rId10"/>
    <p:sldId id="265" r:id="rId11"/>
    <p:sldId id="266" r:id="rId12"/>
    <p:sldId id="269" r:id="rId13"/>
    <p:sldId id="270" r:id="rId14"/>
    <p:sldId id="271" r:id="rId15"/>
    <p:sldId id="272" r:id="rId16"/>
    <p:sldId id="273" r:id="rId1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p:scale>
          <a:sx n="80" d="100"/>
          <a:sy n="80" d="100"/>
        </p:scale>
        <p:origin x="978" y="6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386FCE-6641-95D1-F017-C17AF6C0A5B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AT"/>
          </a:p>
        </p:txBody>
      </p:sp>
      <p:sp>
        <p:nvSpPr>
          <p:cNvPr id="3" name="Untertitel 2">
            <a:extLst>
              <a:ext uri="{FF2B5EF4-FFF2-40B4-BE49-F238E27FC236}">
                <a16:creationId xmlns:a16="http://schemas.microsoft.com/office/drawing/2014/main" id="{805A4567-665E-A07F-85FE-D7485C18D0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AE38241A-FBE2-2278-A6EB-E8DFF7CFC7EE}"/>
              </a:ext>
            </a:extLst>
          </p:cNvPr>
          <p:cNvSpPr>
            <a:spLocks noGrp="1"/>
          </p:cNvSpPr>
          <p:nvPr>
            <p:ph type="dt" sz="half" idx="10"/>
          </p:nvPr>
        </p:nvSpPr>
        <p:spPr/>
        <p:txBody>
          <a:bodyPr/>
          <a:lstStyle/>
          <a:p>
            <a:fld id="{C7460AD7-00EA-4421-9D45-179702D990D1}" type="datetimeFigureOut">
              <a:rPr lang="de-AT" smtClean="0"/>
              <a:t>16.06.2022</a:t>
            </a:fld>
            <a:endParaRPr lang="de-AT"/>
          </a:p>
        </p:txBody>
      </p:sp>
      <p:sp>
        <p:nvSpPr>
          <p:cNvPr id="5" name="Fußzeilenplatzhalter 4">
            <a:extLst>
              <a:ext uri="{FF2B5EF4-FFF2-40B4-BE49-F238E27FC236}">
                <a16:creationId xmlns:a16="http://schemas.microsoft.com/office/drawing/2014/main" id="{DB68B576-5187-E71E-E78A-95EC01ED4ACB}"/>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16922812-0FDE-7B36-3AC4-08E9445E451D}"/>
              </a:ext>
            </a:extLst>
          </p:cNvPr>
          <p:cNvSpPr>
            <a:spLocks noGrp="1"/>
          </p:cNvSpPr>
          <p:nvPr>
            <p:ph type="sldNum" sz="quarter" idx="12"/>
          </p:nvPr>
        </p:nvSpPr>
        <p:spPr/>
        <p:txBody>
          <a:bodyPr/>
          <a:lstStyle/>
          <a:p>
            <a:fld id="{9531E3F4-BE48-4077-9F20-EBF2779E37A7}" type="slidenum">
              <a:rPr lang="de-AT" smtClean="0"/>
              <a:t>‹Nr.›</a:t>
            </a:fld>
            <a:endParaRPr lang="de-AT"/>
          </a:p>
        </p:txBody>
      </p:sp>
    </p:spTree>
    <p:extLst>
      <p:ext uri="{BB962C8B-B14F-4D97-AF65-F5344CB8AC3E}">
        <p14:creationId xmlns:p14="http://schemas.microsoft.com/office/powerpoint/2010/main" val="1788697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C044DB-E1F3-FE47-E80B-24862E711A67}"/>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E77A4AAB-97D9-53B0-EF8F-14D51D692C2B}"/>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12CECFAA-D390-B317-8D42-05EECD123D97}"/>
              </a:ext>
            </a:extLst>
          </p:cNvPr>
          <p:cNvSpPr>
            <a:spLocks noGrp="1"/>
          </p:cNvSpPr>
          <p:nvPr>
            <p:ph type="dt" sz="half" idx="10"/>
          </p:nvPr>
        </p:nvSpPr>
        <p:spPr/>
        <p:txBody>
          <a:bodyPr/>
          <a:lstStyle/>
          <a:p>
            <a:fld id="{C7460AD7-00EA-4421-9D45-179702D990D1}" type="datetimeFigureOut">
              <a:rPr lang="de-AT" smtClean="0"/>
              <a:t>16.06.2022</a:t>
            </a:fld>
            <a:endParaRPr lang="de-AT"/>
          </a:p>
        </p:txBody>
      </p:sp>
      <p:sp>
        <p:nvSpPr>
          <p:cNvPr id="5" name="Fußzeilenplatzhalter 4">
            <a:extLst>
              <a:ext uri="{FF2B5EF4-FFF2-40B4-BE49-F238E27FC236}">
                <a16:creationId xmlns:a16="http://schemas.microsoft.com/office/drawing/2014/main" id="{7299E5F3-84A1-3D89-CB68-1C7E59A1FE8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E27F4D7C-BCCB-C865-D21E-83ED26BF3647}"/>
              </a:ext>
            </a:extLst>
          </p:cNvPr>
          <p:cNvSpPr>
            <a:spLocks noGrp="1"/>
          </p:cNvSpPr>
          <p:nvPr>
            <p:ph type="sldNum" sz="quarter" idx="12"/>
          </p:nvPr>
        </p:nvSpPr>
        <p:spPr/>
        <p:txBody>
          <a:bodyPr/>
          <a:lstStyle/>
          <a:p>
            <a:fld id="{9531E3F4-BE48-4077-9F20-EBF2779E37A7}" type="slidenum">
              <a:rPr lang="de-AT" smtClean="0"/>
              <a:t>‹Nr.›</a:t>
            </a:fld>
            <a:endParaRPr lang="de-AT"/>
          </a:p>
        </p:txBody>
      </p:sp>
    </p:spTree>
    <p:extLst>
      <p:ext uri="{BB962C8B-B14F-4D97-AF65-F5344CB8AC3E}">
        <p14:creationId xmlns:p14="http://schemas.microsoft.com/office/powerpoint/2010/main" val="2096403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9EFEB243-6A69-E8D7-16FA-2E8D1DA2B314}"/>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19B588D0-4524-035B-972A-2496FE13040E}"/>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9C6E1015-C268-6E08-88D0-7DC90B53A186}"/>
              </a:ext>
            </a:extLst>
          </p:cNvPr>
          <p:cNvSpPr>
            <a:spLocks noGrp="1"/>
          </p:cNvSpPr>
          <p:nvPr>
            <p:ph type="dt" sz="half" idx="10"/>
          </p:nvPr>
        </p:nvSpPr>
        <p:spPr/>
        <p:txBody>
          <a:bodyPr/>
          <a:lstStyle/>
          <a:p>
            <a:fld id="{C7460AD7-00EA-4421-9D45-179702D990D1}" type="datetimeFigureOut">
              <a:rPr lang="de-AT" smtClean="0"/>
              <a:t>16.06.2022</a:t>
            </a:fld>
            <a:endParaRPr lang="de-AT"/>
          </a:p>
        </p:txBody>
      </p:sp>
      <p:sp>
        <p:nvSpPr>
          <p:cNvPr id="5" name="Fußzeilenplatzhalter 4">
            <a:extLst>
              <a:ext uri="{FF2B5EF4-FFF2-40B4-BE49-F238E27FC236}">
                <a16:creationId xmlns:a16="http://schemas.microsoft.com/office/drawing/2014/main" id="{322F9240-F272-47E2-2BC3-744601D5A48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1954EC5C-B018-6867-D2D1-78D195CAB827}"/>
              </a:ext>
            </a:extLst>
          </p:cNvPr>
          <p:cNvSpPr>
            <a:spLocks noGrp="1"/>
          </p:cNvSpPr>
          <p:nvPr>
            <p:ph type="sldNum" sz="quarter" idx="12"/>
          </p:nvPr>
        </p:nvSpPr>
        <p:spPr/>
        <p:txBody>
          <a:bodyPr/>
          <a:lstStyle/>
          <a:p>
            <a:fld id="{9531E3F4-BE48-4077-9F20-EBF2779E37A7}" type="slidenum">
              <a:rPr lang="de-AT" smtClean="0"/>
              <a:t>‹Nr.›</a:t>
            </a:fld>
            <a:endParaRPr lang="de-AT"/>
          </a:p>
        </p:txBody>
      </p:sp>
    </p:spTree>
    <p:extLst>
      <p:ext uri="{BB962C8B-B14F-4D97-AF65-F5344CB8AC3E}">
        <p14:creationId xmlns:p14="http://schemas.microsoft.com/office/powerpoint/2010/main" val="2552344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D2F78E-8D74-3CB7-D390-26817DA20712}"/>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5D4BDE50-8BB7-8CBD-8B82-1AC01152475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37FEC1A1-FB5A-F82D-35E1-880449D39D46}"/>
              </a:ext>
            </a:extLst>
          </p:cNvPr>
          <p:cNvSpPr>
            <a:spLocks noGrp="1"/>
          </p:cNvSpPr>
          <p:nvPr>
            <p:ph type="dt" sz="half" idx="10"/>
          </p:nvPr>
        </p:nvSpPr>
        <p:spPr/>
        <p:txBody>
          <a:bodyPr/>
          <a:lstStyle/>
          <a:p>
            <a:fld id="{C7460AD7-00EA-4421-9D45-179702D990D1}" type="datetimeFigureOut">
              <a:rPr lang="de-AT" smtClean="0"/>
              <a:t>16.06.2022</a:t>
            </a:fld>
            <a:endParaRPr lang="de-AT"/>
          </a:p>
        </p:txBody>
      </p:sp>
      <p:sp>
        <p:nvSpPr>
          <p:cNvPr id="5" name="Fußzeilenplatzhalter 4">
            <a:extLst>
              <a:ext uri="{FF2B5EF4-FFF2-40B4-BE49-F238E27FC236}">
                <a16:creationId xmlns:a16="http://schemas.microsoft.com/office/drawing/2014/main" id="{4E5FE0DA-4E97-2EA0-1A6C-573EBD76F2C6}"/>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7320A2A3-5D78-04B2-7170-2F41E291CC67}"/>
              </a:ext>
            </a:extLst>
          </p:cNvPr>
          <p:cNvSpPr>
            <a:spLocks noGrp="1"/>
          </p:cNvSpPr>
          <p:nvPr>
            <p:ph type="sldNum" sz="quarter" idx="12"/>
          </p:nvPr>
        </p:nvSpPr>
        <p:spPr/>
        <p:txBody>
          <a:bodyPr/>
          <a:lstStyle/>
          <a:p>
            <a:fld id="{9531E3F4-BE48-4077-9F20-EBF2779E37A7}" type="slidenum">
              <a:rPr lang="de-AT" smtClean="0"/>
              <a:t>‹Nr.›</a:t>
            </a:fld>
            <a:endParaRPr lang="de-AT"/>
          </a:p>
        </p:txBody>
      </p:sp>
    </p:spTree>
    <p:extLst>
      <p:ext uri="{BB962C8B-B14F-4D97-AF65-F5344CB8AC3E}">
        <p14:creationId xmlns:p14="http://schemas.microsoft.com/office/powerpoint/2010/main" val="1776579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D94BA7-7829-EF8B-1131-DA8876CB4224}"/>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2FB757AC-C24A-74F9-9800-F940FA54DA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6A0EEDE2-FA9C-5302-0D0F-ABAF32D5A1FC}"/>
              </a:ext>
            </a:extLst>
          </p:cNvPr>
          <p:cNvSpPr>
            <a:spLocks noGrp="1"/>
          </p:cNvSpPr>
          <p:nvPr>
            <p:ph type="dt" sz="half" idx="10"/>
          </p:nvPr>
        </p:nvSpPr>
        <p:spPr/>
        <p:txBody>
          <a:bodyPr/>
          <a:lstStyle/>
          <a:p>
            <a:fld id="{C7460AD7-00EA-4421-9D45-179702D990D1}" type="datetimeFigureOut">
              <a:rPr lang="de-AT" smtClean="0"/>
              <a:t>16.06.2022</a:t>
            </a:fld>
            <a:endParaRPr lang="de-AT"/>
          </a:p>
        </p:txBody>
      </p:sp>
      <p:sp>
        <p:nvSpPr>
          <p:cNvPr id="5" name="Fußzeilenplatzhalter 4">
            <a:extLst>
              <a:ext uri="{FF2B5EF4-FFF2-40B4-BE49-F238E27FC236}">
                <a16:creationId xmlns:a16="http://schemas.microsoft.com/office/drawing/2014/main" id="{AEBD0B1F-096A-DEB3-3D32-3995FE380229}"/>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FC8599CD-3F20-B872-36C7-8A9F6E9129BE}"/>
              </a:ext>
            </a:extLst>
          </p:cNvPr>
          <p:cNvSpPr>
            <a:spLocks noGrp="1"/>
          </p:cNvSpPr>
          <p:nvPr>
            <p:ph type="sldNum" sz="quarter" idx="12"/>
          </p:nvPr>
        </p:nvSpPr>
        <p:spPr/>
        <p:txBody>
          <a:bodyPr/>
          <a:lstStyle/>
          <a:p>
            <a:fld id="{9531E3F4-BE48-4077-9F20-EBF2779E37A7}" type="slidenum">
              <a:rPr lang="de-AT" smtClean="0"/>
              <a:t>‹Nr.›</a:t>
            </a:fld>
            <a:endParaRPr lang="de-AT"/>
          </a:p>
        </p:txBody>
      </p:sp>
    </p:spTree>
    <p:extLst>
      <p:ext uri="{BB962C8B-B14F-4D97-AF65-F5344CB8AC3E}">
        <p14:creationId xmlns:p14="http://schemas.microsoft.com/office/powerpoint/2010/main" val="1454011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20201B-E42F-D901-99F9-4B8A066065E5}"/>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E3E5A245-17BE-03E5-4486-DEECA92E54CD}"/>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E6E0CB40-7282-9DD2-8F6C-63CA3B06C30D}"/>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42E621E5-3151-8E3D-D7A9-D2C8B1848255}"/>
              </a:ext>
            </a:extLst>
          </p:cNvPr>
          <p:cNvSpPr>
            <a:spLocks noGrp="1"/>
          </p:cNvSpPr>
          <p:nvPr>
            <p:ph type="dt" sz="half" idx="10"/>
          </p:nvPr>
        </p:nvSpPr>
        <p:spPr/>
        <p:txBody>
          <a:bodyPr/>
          <a:lstStyle/>
          <a:p>
            <a:fld id="{C7460AD7-00EA-4421-9D45-179702D990D1}" type="datetimeFigureOut">
              <a:rPr lang="de-AT" smtClean="0"/>
              <a:t>16.06.2022</a:t>
            </a:fld>
            <a:endParaRPr lang="de-AT"/>
          </a:p>
        </p:txBody>
      </p:sp>
      <p:sp>
        <p:nvSpPr>
          <p:cNvPr id="6" name="Fußzeilenplatzhalter 5">
            <a:extLst>
              <a:ext uri="{FF2B5EF4-FFF2-40B4-BE49-F238E27FC236}">
                <a16:creationId xmlns:a16="http://schemas.microsoft.com/office/drawing/2014/main" id="{9073DCA3-E9AA-E56B-9CAD-511D6C63D3F8}"/>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825DDF7C-B9BF-F64A-8D7B-D4DE0E35DC15}"/>
              </a:ext>
            </a:extLst>
          </p:cNvPr>
          <p:cNvSpPr>
            <a:spLocks noGrp="1"/>
          </p:cNvSpPr>
          <p:nvPr>
            <p:ph type="sldNum" sz="quarter" idx="12"/>
          </p:nvPr>
        </p:nvSpPr>
        <p:spPr/>
        <p:txBody>
          <a:bodyPr/>
          <a:lstStyle/>
          <a:p>
            <a:fld id="{9531E3F4-BE48-4077-9F20-EBF2779E37A7}" type="slidenum">
              <a:rPr lang="de-AT" smtClean="0"/>
              <a:t>‹Nr.›</a:t>
            </a:fld>
            <a:endParaRPr lang="de-AT"/>
          </a:p>
        </p:txBody>
      </p:sp>
    </p:spTree>
    <p:extLst>
      <p:ext uri="{BB962C8B-B14F-4D97-AF65-F5344CB8AC3E}">
        <p14:creationId xmlns:p14="http://schemas.microsoft.com/office/powerpoint/2010/main" val="3021869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F5DA2F-4251-7FA1-A914-71DFDF422B75}"/>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F8C4A83A-67A7-A2A4-0148-A030693B33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AB43035B-C118-10FC-F996-5EDA8545A399}"/>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B30727DB-F33B-269F-1338-4BD7F06CF7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6665A709-1897-5A63-DE12-73C678010BBC}"/>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F2346096-29AA-3DDC-E3DE-4BADAEBA6185}"/>
              </a:ext>
            </a:extLst>
          </p:cNvPr>
          <p:cNvSpPr>
            <a:spLocks noGrp="1"/>
          </p:cNvSpPr>
          <p:nvPr>
            <p:ph type="dt" sz="half" idx="10"/>
          </p:nvPr>
        </p:nvSpPr>
        <p:spPr/>
        <p:txBody>
          <a:bodyPr/>
          <a:lstStyle/>
          <a:p>
            <a:fld id="{C7460AD7-00EA-4421-9D45-179702D990D1}" type="datetimeFigureOut">
              <a:rPr lang="de-AT" smtClean="0"/>
              <a:t>16.06.2022</a:t>
            </a:fld>
            <a:endParaRPr lang="de-AT"/>
          </a:p>
        </p:txBody>
      </p:sp>
      <p:sp>
        <p:nvSpPr>
          <p:cNvPr id="8" name="Fußzeilenplatzhalter 7">
            <a:extLst>
              <a:ext uri="{FF2B5EF4-FFF2-40B4-BE49-F238E27FC236}">
                <a16:creationId xmlns:a16="http://schemas.microsoft.com/office/drawing/2014/main" id="{50ACD365-EFD3-86FC-3E81-0B8B17DA46F9}"/>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47390F19-BB6A-0BF3-5E6D-697330A00FEC}"/>
              </a:ext>
            </a:extLst>
          </p:cNvPr>
          <p:cNvSpPr>
            <a:spLocks noGrp="1"/>
          </p:cNvSpPr>
          <p:nvPr>
            <p:ph type="sldNum" sz="quarter" idx="12"/>
          </p:nvPr>
        </p:nvSpPr>
        <p:spPr/>
        <p:txBody>
          <a:bodyPr/>
          <a:lstStyle/>
          <a:p>
            <a:fld id="{9531E3F4-BE48-4077-9F20-EBF2779E37A7}" type="slidenum">
              <a:rPr lang="de-AT" smtClean="0"/>
              <a:t>‹Nr.›</a:t>
            </a:fld>
            <a:endParaRPr lang="de-AT"/>
          </a:p>
        </p:txBody>
      </p:sp>
    </p:spTree>
    <p:extLst>
      <p:ext uri="{BB962C8B-B14F-4D97-AF65-F5344CB8AC3E}">
        <p14:creationId xmlns:p14="http://schemas.microsoft.com/office/powerpoint/2010/main" val="2937851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EE7D9B-1F73-0B55-1B61-91983B1BCB29}"/>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2BDF241F-29D6-5168-563D-0DC6F916753D}"/>
              </a:ext>
            </a:extLst>
          </p:cNvPr>
          <p:cNvSpPr>
            <a:spLocks noGrp="1"/>
          </p:cNvSpPr>
          <p:nvPr>
            <p:ph type="dt" sz="half" idx="10"/>
          </p:nvPr>
        </p:nvSpPr>
        <p:spPr/>
        <p:txBody>
          <a:bodyPr/>
          <a:lstStyle/>
          <a:p>
            <a:fld id="{C7460AD7-00EA-4421-9D45-179702D990D1}" type="datetimeFigureOut">
              <a:rPr lang="de-AT" smtClean="0"/>
              <a:t>16.06.2022</a:t>
            </a:fld>
            <a:endParaRPr lang="de-AT"/>
          </a:p>
        </p:txBody>
      </p:sp>
      <p:sp>
        <p:nvSpPr>
          <p:cNvPr id="4" name="Fußzeilenplatzhalter 3">
            <a:extLst>
              <a:ext uri="{FF2B5EF4-FFF2-40B4-BE49-F238E27FC236}">
                <a16:creationId xmlns:a16="http://schemas.microsoft.com/office/drawing/2014/main" id="{3F5F1AE1-98E3-4225-C8F0-CB97DCD38681}"/>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56ED58CD-BF75-3D9E-6588-176800693E60}"/>
              </a:ext>
            </a:extLst>
          </p:cNvPr>
          <p:cNvSpPr>
            <a:spLocks noGrp="1"/>
          </p:cNvSpPr>
          <p:nvPr>
            <p:ph type="sldNum" sz="quarter" idx="12"/>
          </p:nvPr>
        </p:nvSpPr>
        <p:spPr/>
        <p:txBody>
          <a:bodyPr/>
          <a:lstStyle/>
          <a:p>
            <a:fld id="{9531E3F4-BE48-4077-9F20-EBF2779E37A7}" type="slidenum">
              <a:rPr lang="de-AT" smtClean="0"/>
              <a:t>‹Nr.›</a:t>
            </a:fld>
            <a:endParaRPr lang="de-AT"/>
          </a:p>
        </p:txBody>
      </p:sp>
    </p:spTree>
    <p:extLst>
      <p:ext uri="{BB962C8B-B14F-4D97-AF65-F5344CB8AC3E}">
        <p14:creationId xmlns:p14="http://schemas.microsoft.com/office/powerpoint/2010/main" val="2343601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714D130-F282-C6DF-439E-BC915D943434}"/>
              </a:ext>
            </a:extLst>
          </p:cNvPr>
          <p:cNvSpPr>
            <a:spLocks noGrp="1"/>
          </p:cNvSpPr>
          <p:nvPr>
            <p:ph type="dt" sz="half" idx="10"/>
          </p:nvPr>
        </p:nvSpPr>
        <p:spPr/>
        <p:txBody>
          <a:bodyPr/>
          <a:lstStyle/>
          <a:p>
            <a:fld id="{C7460AD7-00EA-4421-9D45-179702D990D1}" type="datetimeFigureOut">
              <a:rPr lang="de-AT" smtClean="0"/>
              <a:t>16.06.2022</a:t>
            </a:fld>
            <a:endParaRPr lang="de-AT"/>
          </a:p>
        </p:txBody>
      </p:sp>
      <p:sp>
        <p:nvSpPr>
          <p:cNvPr id="3" name="Fußzeilenplatzhalter 2">
            <a:extLst>
              <a:ext uri="{FF2B5EF4-FFF2-40B4-BE49-F238E27FC236}">
                <a16:creationId xmlns:a16="http://schemas.microsoft.com/office/drawing/2014/main" id="{3BBF2A32-68B7-1B0A-E916-BD8DAEF0AEDF}"/>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707B069A-2FFE-14EC-A652-E8215418E351}"/>
              </a:ext>
            </a:extLst>
          </p:cNvPr>
          <p:cNvSpPr>
            <a:spLocks noGrp="1"/>
          </p:cNvSpPr>
          <p:nvPr>
            <p:ph type="sldNum" sz="quarter" idx="12"/>
          </p:nvPr>
        </p:nvSpPr>
        <p:spPr/>
        <p:txBody>
          <a:bodyPr/>
          <a:lstStyle/>
          <a:p>
            <a:fld id="{9531E3F4-BE48-4077-9F20-EBF2779E37A7}" type="slidenum">
              <a:rPr lang="de-AT" smtClean="0"/>
              <a:t>‹Nr.›</a:t>
            </a:fld>
            <a:endParaRPr lang="de-AT"/>
          </a:p>
        </p:txBody>
      </p:sp>
    </p:spTree>
    <p:extLst>
      <p:ext uri="{BB962C8B-B14F-4D97-AF65-F5344CB8AC3E}">
        <p14:creationId xmlns:p14="http://schemas.microsoft.com/office/powerpoint/2010/main" val="1520322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E0C2D4-2989-4C4F-F7A5-390B001C796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00952964-7A5A-C1AE-5E05-90B3643F78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88080361-3C9B-377D-525B-06763CB667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5A238C20-109F-3036-CE11-B7A3429A9A28}"/>
              </a:ext>
            </a:extLst>
          </p:cNvPr>
          <p:cNvSpPr>
            <a:spLocks noGrp="1"/>
          </p:cNvSpPr>
          <p:nvPr>
            <p:ph type="dt" sz="half" idx="10"/>
          </p:nvPr>
        </p:nvSpPr>
        <p:spPr/>
        <p:txBody>
          <a:bodyPr/>
          <a:lstStyle/>
          <a:p>
            <a:fld id="{C7460AD7-00EA-4421-9D45-179702D990D1}" type="datetimeFigureOut">
              <a:rPr lang="de-AT" smtClean="0"/>
              <a:t>16.06.2022</a:t>
            </a:fld>
            <a:endParaRPr lang="de-AT"/>
          </a:p>
        </p:txBody>
      </p:sp>
      <p:sp>
        <p:nvSpPr>
          <p:cNvPr id="6" name="Fußzeilenplatzhalter 5">
            <a:extLst>
              <a:ext uri="{FF2B5EF4-FFF2-40B4-BE49-F238E27FC236}">
                <a16:creationId xmlns:a16="http://schemas.microsoft.com/office/drawing/2014/main" id="{0BA067C4-F50A-1BAD-978E-D8B1CCD4404A}"/>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AEA9A9FF-2FF6-1184-139D-1B996E67440A}"/>
              </a:ext>
            </a:extLst>
          </p:cNvPr>
          <p:cNvSpPr>
            <a:spLocks noGrp="1"/>
          </p:cNvSpPr>
          <p:nvPr>
            <p:ph type="sldNum" sz="quarter" idx="12"/>
          </p:nvPr>
        </p:nvSpPr>
        <p:spPr/>
        <p:txBody>
          <a:bodyPr/>
          <a:lstStyle/>
          <a:p>
            <a:fld id="{9531E3F4-BE48-4077-9F20-EBF2779E37A7}" type="slidenum">
              <a:rPr lang="de-AT" smtClean="0"/>
              <a:t>‹Nr.›</a:t>
            </a:fld>
            <a:endParaRPr lang="de-AT"/>
          </a:p>
        </p:txBody>
      </p:sp>
    </p:spTree>
    <p:extLst>
      <p:ext uri="{BB962C8B-B14F-4D97-AF65-F5344CB8AC3E}">
        <p14:creationId xmlns:p14="http://schemas.microsoft.com/office/powerpoint/2010/main" val="3344289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DCC959-2895-4FD9-92D6-8EBE1C65528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ACB63E13-8372-6F45-6A04-B5AF41DF75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F7FE4DF8-CE88-3DDA-F1AC-C83E770BD4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89CCB6D7-CF1D-404D-A40C-9F5D079716CA}"/>
              </a:ext>
            </a:extLst>
          </p:cNvPr>
          <p:cNvSpPr>
            <a:spLocks noGrp="1"/>
          </p:cNvSpPr>
          <p:nvPr>
            <p:ph type="dt" sz="half" idx="10"/>
          </p:nvPr>
        </p:nvSpPr>
        <p:spPr/>
        <p:txBody>
          <a:bodyPr/>
          <a:lstStyle/>
          <a:p>
            <a:fld id="{C7460AD7-00EA-4421-9D45-179702D990D1}" type="datetimeFigureOut">
              <a:rPr lang="de-AT" smtClean="0"/>
              <a:t>16.06.2022</a:t>
            </a:fld>
            <a:endParaRPr lang="de-AT"/>
          </a:p>
        </p:txBody>
      </p:sp>
      <p:sp>
        <p:nvSpPr>
          <p:cNvPr id="6" name="Fußzeilenplatzhalter 5">
            <a:extLst>
              <a:ext uri="{FF2B5EF4-FFF2-40B4-BE49-F238E27FC236}">
                <a16:creationId xmlns:a16="http://schemas.microsoft.com/office/drawing/2014/main" id="{7E65F127-829C-122D-E38C-27DD15D98F8B}"/>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4FAADF1B-1D6E-2306-8C5C-B0A35E84D8CE}"/>
              </a:ext>
            </a:extLst>
          </p:cNvPr>
          <p:cNvSpPr>
            <a:spLocks noGrp="1"/>
          </p:cNvSpPr>
          <p:nvPr>
            <p:ph type="sldNum" sz="quarter" idx="12"/>
          </p:nvPr>
        </p:nvSpPr>
        <p:spPr/>
        <p:txBody>
          <a:bodyPr/>
          <a:lstStyle/>
          <a:p>
            <a:fld id="{9531E3F4-BE48-4077-9F20-EBF2779E37A7}" type="slidenum">
              <a:rPr lang="de-AT" smtClean="0"/>
              <a:t>‹Nr.›</a:t>
            </a:fld>
            <a:endParaRPr lang="de-AT"/>
          </a:p>
        </p:txBody>
      </p:sp>
    </p:spTree>
    <p:extLst>
      <p:ext uri="{BB962C8B-B14F-4D97-AF65-F5344CB8AC3E}">
        <p14:creationId xmlns:p14="http://schemas.microsoft.com/office/powerpoint/2010/main" val="4251773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A80FCA6E-89ED-01C1-395D-87F7224D1C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86275CFA-EC84-E9CF-4689-43433474F1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02211A84-D48F-3016-8885-3C54338CA6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460AD7-00EA-4421-9D45-179702D990D1}" type="datetimeFigureOut">
              <a:rPr lang="de-AT" smtClean="0"/>
              <a:t>16.06.2022</a:t>
            </a:fld>
            <a:endParaRPr lang="de-AT"/>
          </a:p>
        </p:txBody>
      </p:sp>
      <p:sp>
        <p:nvSpPr>
          <p:cNvPr id="5" name="Fußzeilenplatzhalter 4">
            <a:extLst>
              <a:ext uri="{FF2B5EF4-FFF2-40B4-BE49-F238E27FC236}">
                <a16:creationId xmlns:a16="http://schemas.microsoft.com/office/drawing/2014/main" id="{EA596C8D-D1F3-202E-D5CE-4518173388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a:extLst>
              <a:ext uri="{FF2B5EF4-FFF2-40B4-BE49-F238E27FC236}">
                <a16:creationId xmlns:a16="http://schemas.microsoft.com/office/drawing/2014/main" id="{E5BFB813-0FF7-3558-2026-4E5539F2B2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31E3F4-BE48-4077-9F20-EBF2779E37A7}" type="slidenum">
              <a:rPr lang="de-AT" smtClean="0"/>
              <a:t>‹Nr.›</a:t>
            </a:fld>
            <a:endParaRPr lang="de-AT"/>
          </a:p>
        </p:txBody>
      </p:sp>
    </p:spTree>
    <p:extLst>
      <p:ext uri="{BB962C8B-B14F-4D97-AF65-F5344CB8AC3E}">
        <p14:creationId xmlns:p14="http://schemas.microsoft.com/office/powerpoint/2010/main" val="1770920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informatiklehrer.a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a:extLst>
              <a:ext uri="{FF2B5EF4-FFF2-40B4-BE49-F238E27FC236}">
                <a16:creationId xmlns:a16="http://schemas.microsoft.com/office/drawing/2014/main" id="{4DEC6694-5B1A-0DD4-BABA-4B5C2A0E51CF}"/>
              </a:ext>
            </a:extLst>
          </p:cNvPr>
          <p:cNvGraphicFramePr>
            <a:graphicFrameLocks noChangeAspect="1"/>
          </p:cNvGraphicFramePr>
          <p:nvPr>
            <p:extLst>
              <p:ext uri="{D42A27DB-BD31-4B8C-83A1-F6EECF244321}">
                <p14:modId xmlns:p14="http://schemas.microsoft.com/office/powerpoint/2010/main" val="2739601709"/>
              </p:ext>
            </p:extLst>
          </p:nvPr>
        </p:nvGraphicFramePr>
        <p:xfrm>
          <a:off x="701824" y="157782"/>
          <a:ext cx="10788351" cy="5144489"/>
        </p:xfrm>
        <a:graphic>
          <a:graphicData uri="http://schemas.openxmlformats.org/presentationml/2006/ole">
            <mc:AlternateContent xmlns:mc="http://schemas.openxmlformats.org/markup-compatibility/2006">
              <mc:Choice xmlns:v="urn:schemas-microsoft-com:vml" Requires="v">
                <p:oleObj name="PHOTO-PAINT" r:id="rId2" imgW="10905840" imgH="5200560" progId="CorelPHOTOPAINT.Image.19">
                  <p:embed/>
                </p:oleObj>
              </mc:Choice>
              <mc:Fallback>
                <p:oleObj name="PHOTO-PAINT" r:id="rId2" imgW="10905840" imgH="5200560" progId="CorelPHOTOPAINT.Image.19">
                  <p:embed/>
                  <p:pic>
                    <p:nvPicPr>
                      <p:cNvPr id="0" name=""/>
                      <p:cNvPicPr/>
                      <p:nvPr/>
                    </p:nvPicPr>
                    <p:blipFill>
                      <a:blip r:embed="rId3"/>
                      <a:stretch>
                        <a:fillRect/>
                      </a:stretch>
                    </p:blipFill>
                    <p:spPr>
                      <a:xfrm>
                        <a:off x="701824" y="157782"/>
                        <a:ext cx="10788351" cy="5144489"/>
                      </a:xfrm>
                      <a:prstGeom prst="rect">
                        <a:avLst/>
                      </a:prstGeom>
                    </p:spPr>
                  </p:pic>
                </p:oleObj>
              </mc:Fallback>
            </mc:AlternateContent>
          </a:graphicData>
        </a:graphic>
      </p:graphicFrame>
      <p:sp>
        <p:nvSpPr>
          <p:cNvPr id="5" name="Textfeld 4">
            <a:extLst>
              <a:ext uri="{FF2B5EF4-FFF2-40B4-BE49-F238E27FC236}">
                <a16:creationId xmlns:a16="http://schemas.microsoft.com/office/drawing/2014/main" id="{D468D558-5BE1-2ECD-4ECE-D82F3D75FE84}"/>
              </a:ext>
            </a:extLst>
          </p:cNvPr>
          <p:cNvSpPr txBox="1"/>
          <p:nvPr/>
        </p:nvSpPr>
        <p:spPr>
          <a:xfrm>
            <a:off x="411385" y="5302271"/>
            <a:ext cx="11359299" cy="1323439"/>
          </a:xfrm>
          <a:prstGeom prst="rect">
            <a:avLst/>
          </a:prstGeom>
          <a:solidFill>
            <a:srgbClr val="FFC000"/>
          </a:solidFill>
        </p:spPr>
        <p:txBody>
          <a:bodyPr wrap="square" rtlCol="0">
            <a:spAutoFit/>
          </a:bodyPr>
          <a:lstStyle/>
          <a:p>
            <a:pPr algn="ctr"/>
            <a:r>
              <a:rPr lang="de-AT" sz="2000" dirty="0"/>
              <a:t>An der Umfrage haben 106 Kolleginnen und Kollegen teilgenommen, lieferten wieder ein aussagekräftiges</a:t>
            </a:r>
          </a:p>
          <a:p>
            <a:pPr algn="ctr"/>
            <a:r>
              <a:rPr lang="de-AT" sz="2000" dirty="0"/>
              <a:t>und sicher für ganz Österreich brauchbares, bzw. repräsentatives Ergebnis!</a:t>
            </a:r>
          </a:p>
          <a:p>
            <a:pPr algn="ctr"/>
            <a:r>
              <a:rPr lang="de-AT" sz="2000" dirty="0"/>
              <a:t>Da einige Schulen noch nicht bei der Aktion mitgemacht haben und etliche Geräte auch noch nicht ausgeliefert wurden, ist die geringere Beteiligung als im Sept. erklärbar. Danke für eure Teilnahme!</a:t>
            </a:r>
          </a:p>
        </p:txBody>
      </p:sp>
    </p:spTree>
    <p:extLst>
      <p:ext uri="{BB962C8B-B14F-4D97-AF65-F5344CB8AC3E}">
        <p14:creationId xmlns:p14="http://schemas.microsoft.com/office/powerpoint/2010/main" val="305478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82D376D5-FC9E-3874-6E92-F68DAF4A0FC9}"/>
              </a:ext>
            </a:extLst>
          </p:cNvPr>
          <p:cNvPicPr>
            <a:picLocks noChangeAspect="1"/>
          </p:cNvPicPr>
          <p:nvPr/>
        </p:nvPicPr>
        <p:blipFill>
          <a:blip r:embed="rId2"/>
          <a:stretch>
            <a:fillRect/>
          </a:stretch>
        </p:blipFill>
        <p:spPr>
          <a:xfrm>
            <a:off x="1895475" y="1071562"/>
            <a:ext cx="8401050" cy="4714875"/>
          </a:xfrm>
          <a:prstGeom prst="rect">
            <a:avLst/>
          </a:prstGeom>
        </p:spPr>
      </p:pic>
    </p:spTree>
    <p:extLst>
      <p:ext uri="{BB962C8B-B14F-4D97-AF65-F5344CB8AC3E}">
        <p14:creationId xmlns:p14="http://schemas.microsoft.com/office/powerpoint/2010/main" val="679337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F929B43-DF8D-F012-1F70-A81C18571A48}"/>
              </a:ext>
            </a:extLst>
          </p:cNvPr>
          <p:cNvSpPr txBox="1"/>
          <p:nvPr/>
        </p:nvSpPr>
        <p:spPr>
          <a:xfrm>
            <a:off x="2920707" y="180736"/>
            <a:ext cx="6350585" cy="646331"/>
          </a:xfrm>
          <a:prstGeom prst="rect">
            <a:avLst/>
          </a:prstGeom>
          <a:solidFill>
            <a:srgbClr val="FFC000"/>
          </a:solidFill>
        </p:spPr>
        <p:txBody>
          <a:bodyPr wrap="none" rtlCol="0">
            <a:spAutoFit/>
          </a:bodyPr>
          <a:lstStyle/>
          <a:p>
            <a:r>
              <a:rPr lang="de-AT" i="1" dirty="0"/>
              <a:t>Das </a:t>
            </a:r>
            <a:r>
              <a:rPr lang="de-AT" b="1" i="1" dirty="0"/>
              <a:t>BESTE</a:t>
            </a:r>
            <a:r>
              <a:rPr lang="de-AT" i="1" dirty="0"/>
              <a:t> zum Schluss. Zahlreiche (43) Kommentare. KollegInnen,</a:t>
            </a:r>
          </a:p>
          <a:p>
            <a:r>
              <a:rPr lang="de-AT" i="1" dirty="0"/>
              <a:t>ich danke für euere Gedanken und denke wir sind uns sehr einig!</a:t>
            </a:r>
          </a:p>
        </p:txBody>
      </p:sp>
      <p:sp>
        <p:nvSpPr>
          <p:cNvPr id="5" name="Textfeld 4">
            <a:extLst>
              <a:ext uri="{FF2B5EF4-FFF2-40B4-BE49-F238E27FC236}">
                <a16:creationId xmlns:a16="http://schemas.microsoft.com/office/drawing/2014/main" id="{81544D29-6D29-7930-21DC-4B258A6999CD}"/>
              </a:ext>
            </a:extLst>
          </p:cNvPr>
          <p:cNvSpPr txBox="1"/>
          <p:nvPr/>
        </p:nvSpPr>
        <p:spPr>
          <a:xfrm>
            <a:off x="481263" y="827067"/>
            <a:ext cx="11069053" cy="5738109"/>
          </a:xfrm>
          <a:prstGeom prst="rect">
            <a:avLst/>
          </a:prstGeom>
          <a:noFill/>
        </p:spPr>
        <p:txBody>
          <a:bodyPr wrap="square" rtlCol="0">
            <a:spAutoFit/>
          </a:bodyPr>
          <a:lstStyle/>
          <a:p>
            <a:pPr>
              <a:lnSpc>
                <a:spcPct val="107000"/>
              </a:lnSpc>
              <a:spcAft>
                <a:spcPts val="800"/>
              </a:spcAft>
            </a:pPr>
            <a:r>
              <a:rPr lang="de-AT" sz="18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de-AT" sz="1800" dirty="0">
                <a:effectLst/>
                <a:latin typeface="Calibri" panose="020F0502020204030204" pitchFamily="34" charset="0"/>
                <a:ea typeface="Calibri" panose="020F0502020204030204" pitchFamily="34" charset="0"/>
                <a:cs typeface="Times New Roman" panose="02020603050405020304" pitchFamily="18" charset="0"/>
              </a:rPr>
              <a:t>Das Theater mit den Windows Tablets ist zum K,,,</a:t>
            </a:r>
          </a:p>
          <a:p>
            <a:pPr>
              <a:lnSpc>
                <a:spcPct val="107000"/>
              </a:lnSpc>
              <a:spcAft>
                <a:spcPts val="800"/>
              </a:spcAft>
            </a:pPr>
            <a:r>
              <a:rPr lang="de-AT" sz="1800" dirty="0">
                <a:effectLst/>
                <a:latin typeface="Calibri" panose="020F0502020204030204" pitchFamily="34" charset="0"/>
                <a:ea typeface="Calibri" panose="020F0502020204030204" pitchFamily="34" charset="0"/>
                <a:cs typeface="Times New Roman" panose="02020603050405020304" pitchFamily="18" charset="0"/>
              </a:rPr>
              <a:t>Bessere Stifte fürs iPad!</a:t>
            </a:r>
          </a:p>
          <a:p>
            <a:pPr>
              <a:lnSpc>
                <a:spcPct val="107000"/>
              </a:lnSpc>
              <a:spcAft>
                <a:spcPts val="800"/>
              </a:spcAft>
            </a:pPr>
            <a:r>
              <a:rPr lang="de-AT" sz="1800" dirty="0">
                <a:effectLst/>
                <a:latin typeface="Calibri" panose="020F0502020204030204" pitchFamily="34" charset="0"/>
                <a:ea typeface="Calibri" panose="020F0502020204030204" pitchFamily="34" charset="0"/>
                <a:cs typeface="Times New Roman" panose="02020603050405020304" pitchFamily="18" charset="0"/>
              </a:rPr>
              <a:t>zu Punkt 9: Mehrfachantwort nicht möglich - da Tirol: große Unterstützung durch Regionalbetreuer schon im Vorfeld, mit Schulungen und persönlicher Betreuung beim Einrichten der MDM-Lösung, bin selbst IT-Kustode an mehreren Schulen, Austausch mit Kollegen anderer Schulen jederzeit möglich, man fühlt sich nicht alleingelassen, denn gerade in den ersten Wochen war man "offizieller" und einziger Support für mehr als 100 Schüler, Eltern, Lehrpersonen, die mit allen (und damit meine ich wirklich allen) Fragen zu Tag- und Nachtzeiten antanzten - von eigenen App-Wünschen, Kindersicherungen, persönliche Einschaltzeiten, Anfragen zu vergessenen, selbst Stunden zuvor ausgewählten Passwörtern, usw.</a:t>
            </a:r>
          </a:p>
          <a:p>
            <a:pPr>
              <a:lnSpc>
                <a:spcPct val="107000"/>
              </a:lnSpc>
              <a:spcAft>
                <a:spcPts val="800"/>
              </a:spcAft>
            </a:pPr>
            <a:r>
              <a:rPr lang="de-AT" sz="1800" dirty="0">
                <a:effectLst/>
                <a:latin typeface="Calibri" panose="020F0502020204030204" pitchFamily="34" charset="0"/>
                <a:ea typeface="Calibri" panose="020F0502020204030204" pitchFamily="34" charset="0"/>
                <a:cs typeface="Times New Roman" panose="02020603050405020304" pitchFamily="18" charset="0"/>
              </a:rPr>
              <a:t>Zu wenig technischer Support </a:t>
            </a:r>
          </a:p>
          <a:p>
            <a:pPr>
              <a:lnSpc>
                <a:spcPct val="107000"/>
              </a:lnSpc>
              <a:spcAft>
                <a:spcPts val="800"/>
              </a:spcAft>
            </a:pPr>
            <a:r>
              <a:rPr lang="de-AT" sz="1800" dirty="0">
                <a:effectLst/>
                <a:latin typeface="Calibri" panose="020F0502020204030204" pitchFamily="34" charset="0"/>
                <a:ea typeface="Calibri" panose="020F0502020204030204" pitchFamily="34" charset="0"/>
                <a:cs typeface="Times New Roman" panose="02020603050405020304" pitchFamily="18" charset="0"/>
              </a:rPr>
              <a:t>Laptopinitiative ist zu bald. Ab der 3. Klasse Unterstufe würde es mehr Sinn machen!</a:t>
            </a:r>
          </a:p>
          <a:p>
            <a:pPr>
              <a:lnSpc>
                <a:spcPct val="107000"/>
              </a:lnSpc>
              <a:spcAft>
                <a:spcPts val="800"/>
              </a:spcAft>
            </a:pPr>
            <a:r>
              <a:rPr lang="de-AT" sz="1800" dirty="0">
                <a:effectLst/>
                <a:latin typeface="Calibri" panose="020F0502020204030204" pitchFamily="34" charset="0"/>
                <a:ea typeface="Calibri" panose="020F0502020204030204" pitchFamily="34" charset="0"/>
                <a:cs typeface="Times New Roman" panose="02020603050405020304" pitchFamily="18" charset="0"/>
              </a:rPr>
              <a:t>Leistungsstärkere Geräte als Auswahl</a:t>
            </a:r>
          </a:p>
          <a:p>
            <a:pPr>
              <a:lnSpc>
                <a:spcPct val="107000"/>
              </a:lnSpc>
              <a:spcAft>
                <a:spcPts val="800"/>
              </a:spcAft>
            </a:pPr>
            <a:r>
              <a:rPr lang="de-AT" sz="1800" dirty="0">
                <a:effectLst/>
                <a:latin typeface="Calibri" panose="020F0502020204030204" pitchFamily="34" charset="0"/>
                <a:ea typeface="Calibri" panose="020F0502020204030204" pitchFamily="34" charset="0"/>
                <a:cs typeface="Times New Roman" panose="02020603050405020304" pitchFamily="18" charset="0"/>
              </a:rPr>
              <a:t>digitale Endgeräte können nicht diverse Defizite der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SuS</a:t>
            </a:r>
            <a:r>
              <a:rPr lang="de-AT" sz="1800" dirty="0">
                <a:effectLst/>
                <a:latin typeface="Calibri" panose="020F0502020204030204" pitchFamily="34" charset="0"/>
                <a:ea typeface="Calibri" panose="020F0502020204030204" pitchFamily="34" charset="0"/>
                <a:cs typeface="Times New Roman" panose="02020603050405020304" pitchFamily="18" charset="0"/>
              </a:rPr>
              <a:t> aufholen</a:t>
            </a:r>
          </a:p>
          <a:p>
            <a:pPr>
              <a:lnSpc>
                <a:spcPct val="107000"/>
              </a:lnSpc>
              <a:spcAft>
                <a:spcPts val="800"/>
              </a:spcAft>
            </a:pPr>
            <a:r>
              <a:rPr lang="de-AT" sz="1800" dirty="0">
                <a:effectLst/>
                <a:latin typeface="Calibri" panose="020F0502020204030204" pitchFamily="34" charset="0"/>
                <a:ea typeface="Calibri" panose="020F0502020204030204" pitchFamily="34" charset="0"/>
                <a:cs typeface="Times New Roman" panose="02020603050405020304" pitchFamily="18" charset="0"/>
              </a:rPr>
              <a:t>Windows-Tablets noch nicht geliefert, daher heuer wenig Aufwand...</a:t>
            </a:r>
          </a:p>
          <a:p>
            <a:endParaRPr lang="de-AT" dirty="0"/>
          </a:p>
        </p:txBody>
      </p:sp>
    </p:spTree>
    <p:extLst>
      <p:ext uri="{BB962C8B-B14F-4D97-AF65-F5344CB8AC3E}">
        <p14:creationId xmlns:p14="http://schemas.microsoft.com/office/powerpoint/2010/main" val="511809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AEE7E0B-97AA-778C-E0C7-D4ECD7AA3437}"/>
              </a:ext>
            </a:extLst>
          </p:cNvPr>
          <p:cNvSpPr txBox="1"/>
          <p:nvPr/>
        </p:nvSpPr>
        <p:spPr>
          <a:xfrm>
            <a:off x="561975" y="723900"/>
            <a:ext cx="11210925" cy="5646930"/>
          </a:xfrm>
          <a:prstGeom prst="rect">
            <a:avLst/>
          </a:prstGeom>
          <a:noFill/>
        </p:spPr>
        <p:txBody>
          <a:bodyPr wrap="square" rtlCol="0">
            <a:spAutoFit/>
          </a:bodyPr>
          <a:lstStyle/>
          <a:p>
            <a:pPr>
              <a:lnSpc>
                <a:spcPct val="107000"/>
              </a:lnSpc>
              <a:spcAft>
                <a:spcPts val="800"/>
              </a:spcAft>
            </a:pPr>
            <a:r>
              <a:rPr lang="de-AT" sz="1800" dirty="0">
                <a:effectLst/>
                <a:latin typeface="Calibri" panose="020F0502020204030204" pitchFamily="34" charset="0"/>
                <a:ea typeface="Calibri" panose="020F0502020204030204" pitchFamily="34" charset="0"/>
                <a:cs typeface="Times New Roman" panose="02020603050405020304" pitchFamily="18" charset="0"/>
              </a:rPr>
              <a:t>Bei uns läuft es super!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IPads</a:t>
            </a:r>
            <a:r>
              <a:rPr lang="de-AT" sz="1800" dirty="0">
                <a:effectLst/>
                <a:latin typeface="Calibri" panose="020F0502020204030204" pitchFamily="34" charset="0"/>
                <a:ea typeface="Calibri" panose="020F0502020204030204" pitchFamily="34" charset="0"/>
                <a:cs typeface="Times New Roman" panose="02020603050405020304" pitchFamily="18" charset="0"/>
              </a:rPr>
              <a:t> können toll im Unterricht eingebunden werden. Eine andere Tastatur wäre wünschenswert.</a:t>
            </a:r>
          </a:p>
          <a:p>
            <a:pPr>
              <a:lnSpc>
                <a:spcPct val="107000"/>
              </a:lnSpc>
              <a:spcAft>
                <a:spcPts val="800"/>
              </a:spcAft>
            </a:pPr>
            <a:r>
              <a:rPr lang="de-AT" sz="1800" dirty="0">
                <a:effectLst/>
                <a:latin typeface="Calibri" panose="020F0502020204030204" pitchFamily="34" charset="0"/>
                <a:ea typeface="Calibri" panose="020F0502020204030204" pitchFamily="34" charset="0"/>
                <a:cs typeface="Times New Roman" panose="02020603050405020304" pitchFamily="18" charset="0"/>
              </a:rPr>
              <a:t>Es ist ein Skandal, was hier abgeht und was den Lehrerinnen zugemutet wird. Ein sagenhafter Pfusch für den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nieman</a:t>
            </a:r>
            <a:r>
              <a:rPr lang="de-AT" sz="1800" dirty="0">
                <a:effectLst/>
                <a:latin typeface="Calibri" panose="020F0502020204030204" pitchFamily="34" charset="0"/>
                <a:ea typeface="Calibri" panose="020F0502020204030204" pitchFamily="34" charset="0"/>
                <a:cs typeface="Times New Roman" panose="02020603050405020304" pitchFamily="18" charset="0"/>
              </a:rPr>
              <a:t> verantwortlich sein will</a:t>
            </a:r>
          </a:p>
          <a:p>
            <a:pPr>
              <a:lnSpc>
                <a:spcPct val="107000"/>
              </a:lnSpc>
              <a:spcAft>
                <a:spcPts val="800"/>
              </a:spcAft>
            </a:pPr>
            <a:r>
              <a:rPr lang="de-AT" sz="1800" dirty="0">
                <a:effectLst/>
                <a:latin typeface="Calibri" panose="020F0502020204030204" pitchFamily="34" charset="0"/>
                <a:ea typeface="Calibri" panose="020F0502020204030204" pitchFamily="34" charset="0"/>
                <a:cs typeface="Times New Roman" panose="02020603050405020304" pitchFamily="18" charset="0"/>
              </a:rPr>
              <a:t>Musste mir alles selbst beibringen</a:t>
            </a:r>
          </a:p>
          <a:p>
            <a:pPr>
              <a:lnSpc>
                <a:spcPct val="107000"/>
              </a:lnSpc>
              <a:spcAft>
                <a:spcPts val="800"/>
              </a:spcAft>
            </a:pPr>
            <a:r>
              <a:rPr lang="de-AT" sz="1800" dirty="0">
                <a:effectLst/>
                <a:latin typeface="Calibri" panose="020F0502020204030204" pitchFamily="34" charset="0"/>
                <a:ea typeface="Calibri" panose="020F0502020204030204" pitchFamily="34" charset="0"/>
                <a:cs typeface="Times New Roman" panose="02020603050405020304" pitchFamily="18" charset="0"/>
              </a:rPr>
              <a:t>Stopp von Teams erforderlich. An Pflichtschulen nicht geeignet.</a:t>
            </a:r>
          </a:p>
          <a:p>
            <a:pPr>
              <a:lnSpc>
                <a:spcPct val="107000"/>
              </a:lnSpc>
              <a:spcAft>
                <a:spcPts val="800"/>
              </a:spcAft>
            </a:pPr>
            <a:r>
              <a:rPr lang="de-AT" sz="1800" dirty="0">
                <a:effectLst/>
                <a:latin typeface="Calibri" panose="020F0502020204030204" pitchFamily="34" charset="0"/>
                <a:ea typeface="Calibri" panose="020F0502020204030204" pitchFamily="34" charset="0"/>
                <a:cs typeface="Times New Roman" panose="02020603050405020304" pitchFamily="18" charset="0"/>
              </a:rPr>
              <a:t>Es gibt leider zu wenig Zeit für dieses Fach und die Betreuer müssen für alles herhalten! </a:t>
            </a:r>
          </a:p>
          <a:p>
            <a:pPr>
              <a:lnSpc>
                <a:spcPct val="107000"/>
              </a:lnSpc>
              <a:spcAft>
                <a:spcPts val="800"/>
              </a:spcAft>
            </a:pPr>
            <a:r>
              <a:rPr lang="de-AT" sz="1800" dirty="0">
                <a:effectLst/>
                <a:latin typeface="Calibri" panose="020F0502020204030204" pitchFamily="34" charset="0"/>
                <a:ea typeface="Calibri" panose="020F0502020204030204" pitchFamily="34" charset="0"/>
                <a:cs typeface="Times New Roman" panose="02020603050405020304" pitchFamily="18" charset="0"/>
              </a:rPr>
              <a:t>Nur eine L oder L für ~25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SuS</a:t>
            </a:r>
            <a:r>
              <a:rPr lang="de-AT" sz="1800" dirty="0">
                <a:effectLst/>
                <a:latin typeface="Calibri" panose="020F0502020204030204" pitchFamily="34" charset="0"/>
                <a:ea typeface="Calibri" panose="020F0502020204030204" pitchFamily="34" charset="0"/>
                <a:cs typeface="Times New Roman" panose="02020603050405020304" pitchFamily="18" charset="0"/>
              </a:rPr>
              <a:t> für das Fach DG ist komplett sinnbefreit. Diese Stunden sollten zwingend doppelt besetzt werden! Kein Praktisches Fach wird mit 25 Kindern durch geführt! Das aber schon! Zusätzlich fehlt in Wien Intune!</a:t>
            </a:r>
          </a:p>
          <a:p>
            <a:pPr>
              <a:lnSpc>
                <a:spcPct val="107000"/>
              </a:lnSpc>
              <a:spcAft>
                <a:spcPts val="800"/>
              </a:spcAft>
            </a:pPr>
            <a:r>
              <a:rPr lang="de-AT" sz="1800" dirty="0">
                <a:effectLst/>
                <a:latin typeface="Calibri" panose="020F0502020204030204" pitchFamily="34" charset="0"/>
                <a:ea typeface="Calibri" panose="020F0502020204030204" pitchFamily="34" charset="0"/>
                <a:cs typeface="Times New Roman" panose="02020603050405020304" pitchFamily="18" charset="0"/>
              </a:rPr>
              <a:t>keine Open Source Lösungen, Datenschutz wird ignoriert, </a:t>
            </a:r>
          </a:p>
          <a:p>
            <a:pPr>
              <a:lnSpc>
                <a:spcPct val="107000"/>
              </a:lnSpc>
              <a:spcAft>
                <a:spcPts val="800"/>
              </a:spcAft>
            </a:pPr>
            <a:r>
              <a:rPr lang="de-AT" sz="1800" dirty="0">
                <a:effectLst/>
                <a:latin typeface="Calibri" panose="020F0502020204030204" pitchFamily="34" charset="0"/>
                <a:ea typeface="Calibri" panose="020F0502020204030204" pitchFamily="34" charset="0"/>
                <a:cs typeface="Times New Roman" panose="02020603050405020304" pitchFamily="18" charset="0"/>
              </a:rPr>
              <a:t>Das neue Pflichtfach war ein wichtiger und längst nötiger Schritt</a:t>
            </a:r>
          </a:p>
          <a:p>
            <a:pPr>
              <a:lnSpc>
                <a:spcPct val="107000"/>
              </a:lnSpc>
              <a:spcAft>
                <a:spcPts val="800"/>
              </a:spcAft>
            </a:pPr>
            <a:r>
              <a:rPr lang="de-AT" sz="1800" dirty="0">
                <a:effectLst/>
                <a:latin typeface="Calibri" panose="020F0502020204030204" pitchFamily="34" charset="0"/>
                <a:ea typeface="Calibri" panose="020F0502020204030204" pitchFamily="34" charset="0"/>
                <a:cs typeface="Times New Roman" panose="02020603050405020304" pitchFamily="18" charset="0"/>
              </a:rPr>
              <a:t>Es ist jetzt um so viel mehr Arbeit als IT Kustos. Ich weiß nicht wie lange ich da durchhalten will bzw. kann! </a:t>
            </a:r>
          </a:p>
          <a:p>
            <a:pPr>
              <a:lnSpc>
                <a:spcPct val="107000"/>
              </a:lnSpc>
              <a:spcAft>
                <a:spcPts val="800"/>
              </a:spcAft>
            </a:pPr>
            <a:r>
              <a:rPr lang="de-AT" sz="1800" dirty="0">
                <a:effectLst/>
                <a:latin typeface="Calibri" panose="020F0502020204030204" pitchFamily="34" charset="0"/>
                <a:ea typeface="Calibri" panose="020F0502020204030204" pitchFamily="34" charset="0"/>
                <a:cs typeface="Times New Roman" panose="02020603050405020304" pitchFamily="18" charset="0"/>
              </a:rPr>
              <a:t>Zusätzliche Arbeit sollte unbedingt entsprechend honoriert werden (Überstunden)</a:t>
            </a:r>
          </a:p>
          <a:p>
            <a:pPr>
              <a:lnSpc>
                <a:spcPct val="107000"/>
              </a:lnSpc>
              <a:spcAft>
                <a:spcPts val="800"/>
              </a:spcAft>
            </a:pPr>
            <a:r>
              <a:rPr lang="de-AT" sz="1800" dirty="0">
                <a:effectLst/>
                <a:latin typeface="Calibri" panose="020F0502020204030204" pitchFamily="34" charset="0"/>
                <a:ea typeface="Calibri" panose="020F0502020204030204" pitchFamily="34" charset="0"/>
                <a:cs typeface="Times New Roman" panose="02020603050405020304" pitchFamily="18" charset="0"/>
              </a:rPr>
              <a:t>Einführung des Unterrichtsfaches "Digitale Grundbildung" erst im Schuljahr 2023/24</a:t>
            </a:r>
          </a:p>
          <a:p>
            <a:endParaRPr lang="de-AT" dirty="0"/>
          </a:p>
        </p:txBody>
      </p:sp>
    </p:spTree>
    <p:extLst>
      <p:ext uri="{BB962C8B-B14F-4D97-AF65-F5344CB8AC3E}">
        <p14:creationId xmlns:p14="http://schemas.microsoft.com/office/powerpoint/2010/main" val="4209266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E7904A41-4E30-73A8-57EC-A07AC07350CD}"/>
              </a:ext>
            </a:extLst>
          </p:cNvPr>
          <p:cNvSpPr txBox="1"/>
          <p:nvPr/>
        </p:nvSpPr>
        <p:spPr>
          <a:xfrm>
            <a:off x="400051" y="565652"/>
            <a:ext cx="11258549" cy="5726696"/>
          </a:xfrm>
          <a:prstGeom prst="rect">
            <a:avLst/>
          </a:prstGeom>
          <a:noFill/>
        </p:spPr>
        <p:txBody>
          <a:bodyPr wrap="square" rtlCol="0">
            <a:spAutoFit/>
          </a:bodyPr>
          <a:lstStyle/>
          <a:p>
            <a:pPr>
              <a:lnSpc>
                <a:spcPct val="107000"/>
              </a:lnSpc>
              <a:spcAft>
                <a:spcPts val="800"/>
              </a:spcAft>
            </a:pPr>
            <a:r>
              <a:rPr lang="de-AT" sz="1800" dirty="0">
                <a:effectLst/>
                <a:latin typeface="Calibri" panose="020F0502020204030204" pitchFamily="34" charset="0"/>
                <a:ea typeface="Calibri" panose="020F0502020204030204" pitchFamily="34" charset="0"/>
                <a:cs typeface="Times New Roman" panose="02020603050405020304" pitchFamily="18" charset="0"/>
              </a:rPr>
              <a:t>Es war heuer ein sehr großer Mehraufwand. Ich hoffe aber, dass sich diese Zeitinvestition in den nächsten Jahren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rechnte</a:t>
            </a:r>
            <a:r>
              <a:rPr lang="de-AT" sz="18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de-AT" sz="1800" dirty="0">
                <a:effectLst/>
                <a:latin typeface="Calibri" panose="020F0502020204030204" pitchFamily="34" charset="0"/>
                <a:ea typeface="Calibri" panose="020F0502020204030204" pitchFamily="34" charset="0"/>
                <a:cs typeface="Times New Roman" panose="02020603050405020304" pitchFamily="18" charset="0"/>
              </a:rPr>
              <a:t>Ich bin kein IT-Betreuer, sondern nur Lehrerin in der Unterstufe. Meiner Meinung nach sollte jeder Schüler mit einem Notebook (wie in Schweden) ausgestattet werden. Auch jeder Lehrer sollte ein Notebook und ein Tablet vom BMBWF erhalten. Jeder Lehrer sollte Informatik Grundkenntnisse haben. Die Fortbildungen wie MOOKs sind uninteressant, denn ich hatte den Eindruck, dass die Lehrer zu Filmemacher ausgebildet werden. Das BMBWF sollte geeignete Filme in der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Eduthek</a:t>
            </a:r>
            <a:r>
              <a:rPr lang="de-AT" sz="1800" dirty="0">
                <a:effectLst/>
                <a:latin typeface="Calibri" panose="020F0502020204030204" pitchFamily="34" charset="0"/>
                <a:ea typeface="Calibri" panose="020F0502020204030204" pitchFamily="34" charset="0"/>
                <a:cs typeface="Times New Roman" panose="02020603050405020304" pitchFamily="18" charset="0"/>
              </a:rPr>
              <a:t> bereitstellen. Mein Eindruck der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Eduthek</a:t>
            </a:r>
            <a:r>
              <a:rPr lang="de-AT" sz="1800" dirty="0">
                <a:effectLst/>
                <a:latin typeface="Calibri" panose="020F0502020204030204" pitchFamily="34" charset="0"/>
                <a:ea typeface="Calibri" panose="020F0502020204030204" pitchFamily="34" charset="0"/>
                <a:cs typeface="Times New Roman" panose="02020603050405020304" pitchFamily="18" charset="0"/>
              </a:rPr>
              <a:t>-Filme ist nicht zufriedenstellend. </a:t>
            </a:r>
          </a:p>
          <a:p>
            <a:pPr>
              <a:lnSpc>
                <a:spcPct val="107000"/>
              </a:lnSpc>
              <a:spcAft>
                <a:spcPts val="800"/>
              </a:spcAft>
            </a:pPr>
            <a:r>
              <a:rPr lang="de-AT" sz="1800" dirty="0">
                <a:effectLst/>
                <a:latin typeface="Calibri" panose="020F0502020204030204" pitchFamily="34" charset="0"/>
                <a:ea typeface="Calibri" panose="020F0502020204030204" pitchFamily="34" charset="0"/>
                <a:cs typeface="Times New Roman" panose="02020603050405020304" pitchFamily="18" charset="0"/>
              </a:rPr>
              <a:t>Wo soll ich anfangen. Die Windows-Tablets - das Projekt verlief bisher suboptimal, die Kommunikation mit den Betroffenen an den Schulen noch schlechter. Vor allem Schweigen. Und die Digitale Grundbildung läuft auch nicht besser an.</a:t>
            </a:r>
          </a:p>
          <a:p>
            <a:pPr>
              <a:lnSpc>
                <a:spcPct val="107000"/>
              </a:lnSpc>
              <a:spcAft>
                <a:spcPts val="800"/>
              </a:spcAft>
            </a:pPr>
            <a:r>
              <a:rPr lang="de-AT" sz="1800" dirty="0">
                <a:effectLst/>
                <a:latin typeface="Calibri" panose="020F0502020204030204" pitchFamily="34" charset="0"/>
                <a:ea typeface="Calibri" panose="020F0502020204030204" pitchFamily="34" charset="0"/>
                <a:cs typeface="Times New Roman" panose="02020603050405020304" pitchFamily="18" charset="0"/>
              </a:rPr>
              <a:t>Diese Altersgruppe bräuchte überhaupt keine mobilen Endgeräte. Fix verkabelte PC-Räume reichen völlig aus!</a:t>
            </a:r>
          </a:p>
          <a:p>
            <a:pPr>
              <a:lnSpc>
                <a:spcPct val="107000"/>
              </a:lnSpc>
              <a:spcAft>
                <a:spcPts val="800"/>
              </a:spcAft>
            </a:pPr>
            <a:r>
              <a:rPr lang="de-AT" sz="1800" dirty="0">
                <a:effectLst/>
                <a:latin typeface="Calibri" panose="020F0502020204030204" pitchFamily="34" charset="0"/>
                <a:ea typeface="Calibri" panose="020F0502020204030204" pitchFamily="34" charset="0"/>
                <a:cs typeface="Times New Roman" panose="02020603050405020304" pitchFamily="18" charset="0"/>
              </a:rPr>
              <a:t>Vielleicht sollte man endlich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übedenken</a:t>
            </a:r>
            <a:r>
              <a:rPr lang="de-AT" sz="1800" dirty="0">
                <a:effectLst/>
                <a:latin typeface="Calibri" panose="020F0502020204030204" pitchFamily="34" charset="0"/>
                <a:ea typeface="Calibri" panose="020F0502020204030204" pitchFamily="34" charset="0"/>
                <a:cs typeface="Times New Roman" panose="02020603050405020304" pitchFamily="18" charset="0"/>
              </a:rPr>
              <a:t>, welchen Stellenwert digitale Bildung (inkl. Informatik) eigentlich in der Arbeitswelt und in unserer Gesellschaft inzwischen tatsächlich haben und dem auch endlich in der Schule Rechnung tragen (Stichwort Informatik als Freifach)</a:t>
            </a:r>
          </a:p>
          <a:p>
            <a:pPr>
              <a:lnSpc>
                <a:spcPct val="107000"/>
              </a:lnSpc>
              <a:spcAft>
                <a:spcPts val="800"/>
              </a:spcAft>
            </a:pPr>
            <a:r>
              <a:rPr lang="de-AT" sz="1800" dirty="0">
                <a:effectLst/>
                <a:latin typeface="Calibri" panose="020F0502020204030204" pitchFamily="34" charset="0"/>
                <a:ea typeface="Calibri" panose="020F0502020204030204" pitchFamily="34" charset="0"/>
                <a:cs typeface="Times New Roman" panose="02020603050405020304" pitchFamily="18" charset="0"/>
              </a:rPr>
              <a:t>LehrerInnen sind keine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NetzwerktechnikerInnen</a:t>
            </a:r>
            <a:r>
              <a:rPr lang="de-AT" sz="1800" dirty="0">
                <a:effectLst/>
                <a:latin typeface="Calibri" panose="020F0502020204030204" pitchFamily="34" charset="0"/>
                <a:ea typeface="Calibri" panose="020F0502020204030204" pitchFamily="34" charset="0"/>
                <a:cs typeface="Times New Roman" panose="02020603050405020304" pitchFamily="18" charset="0"/>
              </a:rPr>
              <a:t> und sollten für die IT Betreuung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insbesonders</a:t>
            </a:r>
            <a:r>
              <a:rPr lang="de-AT" sz="1800" dirty="0">
                <a:effectLst/>
                <a:latin typeface="Calibri" panose="020F0502020204030204" pitchFamily="34" charset="0"/>
                <a:ea typeface="Calibri" panose="020F0502020204030204" pitchFamily="34" charset="0"/>
                <a:cs typeface="Times New Roman" panose="02020603050405020304" pitchFamily="18" charset="0"/>
              </a:rPr>
              <a:t> in Zeiten von eklatantem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LehrerInnenmangel</a:t>
            </a:r>
            <a:r>
              <a:rPr lang="de-AT" sz="1800" dirty="0">
                <a:effectLst/>
                <a:latin typeface="Calibri" panose="020F0502020204030204" pitchFamily="34" charset="0"/>
                <a:ea typeface="Calibri" panose="020F0502020204030204" pitchFamily="34" charset="0"/>
                <a:cs typeface="Times New Roman" panose="02020603050405020304" pitchFamily="18" charset="0"/>
              </a:rPr>
              <a:t>) nicht für diese Aufgaben herangezogen werden.</a:t>
            </a:r>
          </a:p>
          <a:p>
            <a:endParaRPr lang="de-AT" dirty="0"/>
          </a:p>
        </p:txBody>
      </p:sp>
    </p:spTree>
    <p:extLst>
      <p:ext uri="{BB962C8B-B14F-4D97-AF65-F5344CB8AC3E}">
        <p14:creationId xmlns:p14="http://schemas.microsoft.com/office/powerpoint/2010/main" val="863165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ABF61B28-1FD0-F072-BE70-C7767C0C0B51}"/>
              </a:ext>
            </a:extLst>
          </p:cNvPr>
          <p:cNvSpPr txBox="1"/>
          <p:nvPr/>
        </p:nvSpPr>
        <p:spPr>
          <a:xfrm>
            <a:off x="514350" y="559945"/>
            <a:ext cx="11277600" cy="5441746"/>
          </a:xfrm>
          <a:prstGeom prst="rect">
            <a:avLst/>
          </a:prstGeom>
          <a:noFill/>
        </p:spPr>
        <p:txBody>
          <a:bodyPr wrap="square" rtlCol="0">
            <a:spAutoFit/>
          </a:bodyPr>
          <a:lstStyle/>
          <a:p>
            <a:pPr>
              <a:lnSpc>
                <a:spcPct val="107000"/>
              </a:lnSpc>
              <a:spcAft>
                <a:spcPts val="800"/>
              </a:spcAft>
            </a:pPr>
            <a:r>
              <a:rPr lang="de-AT" sz="1800" dirty="0">
                <a:effectLst/>
                <a:latin typeface="Calibri" panose="020F0502020204030204" pitchFamily="34" charset="0"/>
                <a:ea typeface="Calibri" panose="020F0502020204030204" pitchFamily="34" charset="0"/>
                <a:cs typeface="Times New Roman" panose="02020603050405020304" pitchFamily="18" charset="0"/>
              </a:rPr>
              <a:t>Bei uns ist es trotz Urgenz immer noch nicht möglich mit den digitalen Endgeräten einen der vorhandenen Drucker zu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nutzen,und</a:t>
            </a:r>
            <a:r>
              <a:rPr lang="de-AT" sz="1800" dirty="0">
                <a:effectLst/>
                <a:latin typeface="Calibri" panose="020F0502020204030204" pitchFamily="34" charset="0"/>
                <a:ea typeface="Calibri" panose="020F0502020204030204" pitchFamily="34" charset="0"/>
                <a:cs typeface="Times New Roman" panose="02020603050405020304" pitchFamily="18" charset="0"/>
              </a:rPr>
              <a:t> niemanden interessiert das in der BD!!!</a:t>
            </a:r>
          </a:p>
          <a:p>
            <a:pPr>
              <a:lnSpc>
                <a:spcPct val="107000"/>
              </a:lnSpc>
              <a:spcAft>
                <a:spcPts val="800"/>
              </a:spcAft>
            </a:pPr>
            <a:r>
              <a:rPr lang="de-AT" sz="1800" dirty="0">
                <a:effectLst/>
                <a:latin typeface="Calibri" panose="020F0502020204030204" pitchFamily="34" charset="0"/>
                <a:ea typeface="Calibri" panose="020F0502020204030204" pitchFamily="34" charset="0"/>
                <a:cs typeface="Times New Roman" panose="02020603050405020304" pitchFamily="18" charset="0"/>
              </a:rPr>
              <a:t>Bildungsministerium hat keine Ahnung von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DiGr</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AT" sz="1800" dirty="0">
                <a:effectLst/>
                <a:latin typeface="Calibri" panose="020F0502020204030204" pitchFamily="34" charset="0"/>
                <a:ea typeface="Calibri" panose="020F0502020204030204" pitchFamily="34" charset="0"/>
                <a:cs typeface="Times New Roman" panose="02020603050405020304" pitchFamily="18" charset="0"/>
              </a:rPr>
              <a:t>Viele Aufgaben werden schlecht vorbereitet an die IT-Betreuer abgewälzt. Die Tauschbörse funktioniert lt. Eltern nicht gut. Der zusätzliche Zeitaufwand ist enorm. </a:t>
            </a:r>
          </a:p>
          <a:p>
            <a:pPr>
              <a:lnSpc>
                <a:spcPct val="107000"/>
              </a:lnSpc>
              <a:spcAft>
                <a:spcPts val="800"/>
              </a:spcAft>
            </a:pPr>
            <a:r>
              <a:rPr lang="de-AT" sz="1800" dirty="0">
                <a:effectLst/>
                <a:latin typeface="Calibri" panose="020F0502020204030204" pitchFamily="34" charset="0"/>
                <a:ea typeface="Calibri" panose="020F0502020204030204" pitchFamily="34" charset="0"/>
                <a:cs typeface="Times New Roman" panose="02020603050405020304" pitchFamily="18" charset="0"/>
              </a:rPr>
              <a:t>Es ist sehr unangenehm, dass die Geräte bis jetzt nicht ausgeliefert wurden und mehrere Termine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bzw</a:t>
            </a:r>
            <a:r>
              <a:rPr lang="de-AT" sz="1800" dirty="0">
                <a:effectLst/>
                <a:latin typeface="Calibri" panose="020F0502020204030204" pitchFamily="34" charset="0"/>
                <a:ea typeface="Calibri" panose="020F0502020204030204" pitchFamily="34" charset="0"/>
                <a:cs typeface="Times New Roman" panose="02020603050405020304" pitchFamily="18" charset="0"/>
              </a:rPr>
              <a:t> Zeitfenster nicht gehalten haben. </a:t>
            </a:r>
          </a:p>
          <a:p>
            <a:pPr>
              <a:lnSpc>
                <a:spcPct val="107000"/>
              </a:lnSpc>
              <a:spcAft>
                <a:spcPts val="800"/>
              </a:spcAft>
            </a:pPr>
            <a:r>
              <a:rPr lang="de-AT" sz="1800" dirty="0">
                <a:effectLst/>
                <a:latin typeface="Calibri" panose="020F0502020204030204" pitchFamily="34" charset="0"/>
                <a:ea typeface="Calibri" panose="020F0502020204030204" pitchFamily="34" charset="0"/>
                <a:cs typeface="Times New Roman" panose="02020603050405020304" pitchFamily="18" charset="0"/>
              </a:rPr>
              <a:t>Verbesserung der IT und der Internet Anbindung ist erforderlich sowie einen Support auch von der Bildungsdirektion!!!</a:t>
            </a:r>
          </a:p>
          <a:p>
            <a:pPr>
              <a:lnSpc>
                <a:spcPct val="107000"/>
              </a:lnSpc>
              <a:spcAft>
                <a:spcPts val="800"/>
              </a:spcAft>
            </a:pPr>
            <a:r>
              <a:rPr lang="de-AT" sz="1800" dirty="0">
                <a:effectLst/>
                <a:latin typeface="Calibri" panose="020F0502020204030204" pitchFamily="34" charset="0"/>
                <a:ea typeface="Calibri" panose="020F0502020204030204" pitchFamily="34" charset="0"/>
                <a:cs typeface="Times New Roman" panose="02020603050405020304" pitchFamily="18" charset="0"/>
              </a:rPr>
              <a:t>Ein Tablet ist noch keine Digitalisierung. Und das, was da als "Digitalisierungskonzept" verkauft wird, auch nicht.</a:t>
            </a:r>
          </a:p>
          <a:p>
            <a:pPr>
              <a:lnSpc>
                <a:spcPct val="107000"/>
              </a:lnSpc>
              <a:spcAft>
                <a:spcPts val="800"/>
              </a:spcAft>
            </a:pPr>
            <a:r>
              <a:rPr lang="de-AT" sz="1800" dirty="0">
                <a:effectLst/>
                <a:latin typeface="Calibri" panose="020F0502020204030204" pitchFamily="34" charset="0"/>
                <a:ea typeface="Calibri" panose="020F0502020204030204" pitchFamily="34" charset="0"/>
                <a:cs typeface="Times New Roman" panose="02020603050405020304" pitchFamily="18" charset="0"/>
              </a:rPr>
              <a:t>Das Pferd wurde von hinten aufgezäumt: Zuerst wurden die Laptops mit einem halben Jahr nach Ankündigung ausgeliefert, jetzt wird in den Ferien (!) vielleicht der Lehrplan beschlossen und im Herbst startet - vielleicht - eine pädagogische Ausbildung im unkoordinierten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Kürsliprinzip</a:t>
            </a:r>
            <a:r>
              <a:rPr lang="de-AT" sz="1800" dirty="0">
                <a:effectLst/>
                <a:latin typeface="Calibri" panose="020F0502020204030204" pitchFamily="34" charset="0"/>
                <a:ea typeface="Calibri" panose="020F0502020204030204" pitchFamily="34" charset="0"/>
                <a:cs typeface="Times New Roman" panose="02020603050405020304" pitchFamily="18" charset="0"/>
              </a:rPr>
              <a:t>. Unglaublich!</a:t>
            </a:r>
          </a:p>
          <a:p>
            <a:pPr>
              <a:lnSpc>
                <a:spcPct val="107000"/>
              </a:lnSpc>
              <a:spcAft>
                <a:spcPts val="800"/>
              </a:spcAft>
            </a:pPr>
            <a:r>
              <a:rPr lang="de-AT" sz="1800" dirty="0">
                <a:effectLst/>
                <a:latin typeface="Calibri" panose="020F0502020204030204" pitchFamily="34" charset="0"/>
                <a:ea typeface="Calibri" panose="020F0502020204030204" pitchFamily="34" charset="0"/>
                <a:cs typeface="Times New Roman" panose="02020603050405020304" pitchFamily="18" charset="0"/>
              </a:rPr>
              <a:t>Der IT Betreuer Holzer war immer erreichbar - top! Die Organisation war teilweise sehr konfus.</a:t>
            </a:r>
          </a:p>
          <a:p>
            <a:pPr>
              <a:lnSpc>
                <a:spcPct val="107000"/>
              </a:lnSpc>
              <a:spcAft>
                <a:spcPts val="800"/>
              </a:spcAft>
            </a:pPr>
            <a:r>
              <a:rPr lang="de-AT" sz="1800" dirty="0">
                <a:effectLst/>
                <a:latin typeface="Calibri" panose="020F0502020204030204" pitchFamily="34" charset="0"/>
                <a:ea typeface="Calibri" panose="020F0502020204030204" pitchFamily="34" charset="0"/>
                <a:cs typeface="Times New Roman" panose="02020603050405020304" pitchFamily="18" charset="0"/>
              </a:rPr>
              <a:t>Die Geräte (Modell) sollte vor der Entscheidung für eine Geräteklasse feststehen!</a:t>
            </a:r>
          </a:p>
          <a:p>
            <a:endParaRPr lang="de-AT" dirty="0"/>
          </a:p>
        </p:txBody>
      </p:sp>
    </p:spTree>
    <p:extLst>
      <p:ext uri="{BB962C8B-B14F-4D97-AF65-F5344CB8AC3E}">
        <p14:creationId xmlns:p14="http://schemas.microsoft.com/office/powerpoint/2010/main" val="2035249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098573E5-0F2E-068C-D14E-0C9B5E68550D}"/>
              </a:ext>
            </a:extLst>
          </p:cNvPr>
          <p:cNvSpPr txBox="1"/>
          <p:nvPr/>
        </p:nvSpPr>
        <p:spPr>
          <a:xfrm>
            <a:off x="514351" y="533400"/>
            <a:ext cx="10153649" cy="6023059"/>
          </a:xfrm>
          <a:prstGeom prst="rect">
            <a:avLst/>
          </a:prstGeom>
          <a:noFill/>
        </p:spPr>
        <p:txBody>
          <a:bodyPr wrap="square" rtlCol="0">
            <a:spAutoFit/>
          </a:bodyPr>
          <a:lstStyle/>
          <a:p>
            <a:pPr>
              <a:lnSpc>
                <a:spcPct val="107000"/>
              </a:lnSpc>
              <a:spcAft>
                <a:spcPts val="800"/>
              </a:spcAft>
            </a:pPr>
            <a:r>
              <a:rPr lang="de-AT" sz="1800" dirty="0">
                <a:effectLst/>
                <a:latin typeface="Calibri" panose="020F0502020204030204" pitchFamily="34" charset="0"/>
                <a:ea typeface="Calibri" panose="020F0502020204030204" pitchFamily="34" charset="0"/>
                <a:cs typeface="Times New Roman" panose="02020603050405020304" pitchFamily="18" charset="0"/>
              </a:rPr>
              <a:t>Wir lassen uns wie Schafe ohne jegliches Blöken der Gegenwehr aus Angst vor der Obrigkeit und deren Handlangern in der Personalvertretung alle Jahre noch mehr aufladen und wundern uns, warum uns schon lange keiner mehr ernst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nimmt.r</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AT" sz="1800" dirty="0">
                <a:effectLst/>
                <a:latin typeface="Calibri" panose="020F0502020204030204" pitchFamily="34" charset="0"/>
                <a:ea typeface="Calibri" panose="020F0502020204030204" pitchFamily="34" charset="0"/>
                <a:cs typeface="Times New Roman" panose="02020603050405020304" pitchFamily="18" charset="0"/>
              </a:rPr>
              <a:t>Ich werde mich als Kustos an diesem Chaos nicht beteiligen, für diese Arbeit soll ein neuer Kollege / eine neue Kollegin gefunden werden!</a:t>
            </a:r>
          </a:p>
          <a:p>
            <a:pPr>
              <a:lnSpc>
                <a:spcPct val="107000"/>
              </a:lnSpc>
              <a:spcAft>
                <a:spcPts val="800"/>
              </a:spcAft>
            </a:pPr>
            <a:r>
              <a:rPr lang="de-AT" sz="1800" dirty="0">
                <a:effectLst/>
                <a:latin typeface="Calibri" panose="020F0502020204030204" pitchFamily="34" charset="0"/>
                <a:ea typeface="Calibri" panose="020F0502020204030204" pitchFamily="34" charset="0"/>
                <a:cs typeface="Times New Roman" panose="02020603050405020304" pitchFamily="18" charset="0"/>
              </a:rPr>
              <a:t>Vorher die Infrastruktur und den Bedarf in den Schulen abklären und dann Geräte an die Schulen liefern, nicht umgekehrt!</a:t>
            </a:r>
          </a:p>
          <a:p>
            <a:pPr>
              <a:lnSpc>
                <a:spcPct val="107000"/>
              </a:lnSpc>
              <a:spcAft>
                <a:spcPts val="800"/>
              </a:spcAft>
            </a:pPr>
            <a:r>
              <a:rPr lang="de-AT" sz="1800" dirty="0">
                <a:effectLst/>
                <a:latin typeface="Calibri" panose="020F0502020204030204" pitchFamily="34" charset="0"/>
                <a:ea typeface="Calibri" panose="020F0502020204030204" pitchFamily="34" charset="0"/>
                <a:cs typeface="Times New Roman" panose="02020603050405020304" pitchFamily="18" charset="0"/>
              </a:rPr>
              <a:t>Das Vorgehen im Ministerium bei der Ausschreibung zeugt von totaler Inkompetenz. Ich kann doch nicht Spezifikationen ausschreiben, die so weit weg vom Stand der heutigen Technik sind, dass nichts funktioniert. Das MS Surface wäre eine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pasenede</a:t>
            </a:r>
            <a:r>
              <a:rPr lang="de-AT" sz="1800" dirty="0">
                <a:effectLst/>
                <a:latin typeface="Calibri" panose="020F0502020204030204" pitchFamily="34" charset="0"/>
                <a:ea typeface="Calibri" panose="020F0502020204030204" pitchFamily="34" charset="0"/>
                <a:cs typeface="Times New Roman" panose="02020603050405020304" pitchFamily="18" charset="0"/>
              </a:rPr>
              <a:t> Wahl gewesen!</a:t>
            </a:r>
          </a:p>
          <a:p>
            <a:pPr>
              <a:lnSpc>
                <a:spcPct val="107000"/>
              </a:lnSpc>
              <a:spcAft>
                <a:spcPts val="800"/>
              </a:spcAft>
            </a:pPr>
            <a:r>
              <a:rPr lang="de-AT" sz="1800" dirty="0">
                <a:effectLst/>
                <a:latin typeface="Calibri" panose="020F0502020204030204" pitchFamily="34" charset="0"/>
                <a:ea typeface="Calibri" panose="020F0502020204030204" pitchFamily="34" charset="0"/>
                <a:cs typeface="Times New Roman" panose="02020603050405020304" pitchFamily="18" charset="0"/>
              </a:rPr>
              <a:t>Internetanbindung ist in dem gesamten Konzept nicht berücksichtigt. Der Informationsfluss ist nicht vorhanden - wir stehen in einer Black Box und bekommen nichts mit.</a:t>
            </a:r>
          </a:p>
          <a:p>
            <a:pPr>
              <a:lnSpc>
                <a:spcPct val="107000"/>
              </a:lnSpc>
              <a:spcAft>
                <a:spcPts val="800"/>
              </a:spcAft>
            </a:pPr>
            <a:r>
              <a:rPr lang="de-AT" sz="1800" dirty="0">
                <a:effectLst/>
                <a:latin typeface="Calibri" panose="020F0502020204030204" pitchFamily="34" charset="0"/>
                <a:ea typeface="Calibri" panose="020F0502020204030204" pitchFamily="34" charset="0"/>
                <a:cs typeface="Times New Roman" panose="02020603050405020304" pitchFamily="18" charset="0"/>
              </a:rPr>
              <a:t>Wir erhalten die MAC Adressen der neuen Geräte nicht! (die sind nötig um die Beschränkung auf ein Gerät pro Benutzer im WLAN einzurichten). Die müssen wir mit selbst geschriebenen Tools aus den Logfiles vom Radius Server auslesen und den BenutzerInnen zuordnen! Wenn das zentral vom Ministerium mitgeliefert wird = enorme Arbeitserleichterung! Da nicht bereitgestellt vom Ministerium: Denen absolut egal was wir machen, oder (noch schlimmer): Die haben keine Ahnung</a:t>
            </a:r>
          </a:p>
          <a:p>
            <a:endParaRPr lang="de-AT" dirty="0"/>
          </a:p>
        </p:txBody>
      </p:sp>
    </p:spTree>
    <p:extLst>
      <p:ext uri="{BB962C8B-B14F-4D97-AF65-F5344CB8AC3E}">
        <p14:creationId xmlns:p14="http://schemas.microsoft.com/office/powerpoint/2010/main" val="851287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548DF16-9C44-8D22-7D34-83E176561D70}"/>
              </a:ext>
            </a:extLst>
          </p:cNvPr>
          <p:cNvSpPr txBox="1"/>
          <p:nvPr/>
        </p:nvSpPr>
        <p:spPr>
          <a:xfrm>
            <a:off x="495300" y="609600"/>
            <a:ext cx="11201400" cy="2352695"/>
          </a:xfrm>
          <a:prstGeom prst="rect">
            <a:avLst/>
          </a:prstGeom>
          <a:noFill/>
        </p:spPr>
        <p:txBody>
          <a:bodyPr wrap="square" rtlCol="0">
            <a:spAutoFit/>
          </a:bodyPr>
          <a:lstStyle/>
          <a:p>
            <a:pPr>
              <a:lnSpc>
                <a:spcPct val="107000"/>
              </a:lnSpc>
              <a:spcAft>
                <a:spcPts val="800"/>
              </a:spcAft>
            </a:pPr>
            <a:r>
              <a:rPr lang="de-AT" sz="1800" dirty="0">
                <a:effectLst/>
                <a:latin typeface="Calibri" panose="020F0502020204030204" pitchFamily="34" charset="0"/>
                <a:ea typeface="Calibri" panose="020F0502020204030204" pitchFamily="34" charset="0"/>
                <a:cs typeface="Times New Roman" panose="02020603050405020304" pitchFamily="18" charset="0"/>
              </a:rPr>
              <a:t>Der organisatorische Aufwand vor der Ausgabe der Geräte muss deutlich verringert werden. Das Abgleichen der Sokrates-Daten der Eltern ist extrem mühsam und im Endeffekt völlig unnötig, wenn die AVBs dann nicht einmal automatisch an die hinterlegten E-Mail-Adressen gesendet werden. Auch die Übergabe-Dokumente können bzw. sollten viel leichter auf jede Schule adaptierbar sein. Man musste auf jedem Blatt drei Eintragungen machen. Das ist sehr aufwändig und mühsam. Bitte hier viel mehr automatisieren!</a:t>
            </a:r>
          </a:p>
          <a:p>
            <a:pPr>
              <a:lnSpc>
                <a:spcPct val="107000"/>
              </a:lnSpc>
              <a:spcAft>
                <a:spcPts val="800"/>
              </a:spcAft>
            </a:pPr>
            <a:r>
              <a:rPr lang="de-AT" sz="1800" dirty="0">
                <a:effectLst/>
                <a:latin typeface="Calibri" panose="020F0502020204030204" pitchFamily="34" charset="0"/>
                <a:ea typeface="Calibri" panose="020F0502020204030204" pitchFamily="34" charset="0"/>
                <a:cs typeface="Times New Roman" panose="02020603050405020304" pitchFamily="18" charset="0"/>
              </a:rPr>
              <a:t>die sollen lieber mal wieder Handschrift lernen und nicht nur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Youtube</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e-AT" dirty="0"/>
          </a:p>
        </p:txBody>
      </p:sp>
      <p:sp>
        <p:nvSpPr>
          <p:cNvPr id="3" name="Textfeld 2">
            <a:extLst>
              <a:ext uri="{FF2B5EF4-FFF2-40B4-BE49-F238E27FC236}">
                <a16:creationId xmlns:a16="http://schemas.microsoft.com/office/drawing/2014/main" id="{EE579473-5FB4-6865-C148-FD889A1A7C64}"/>
              </a:ext>
            </a:extLst>
          </p:cNvPr>
          <p:cNvSpPr txBox="1"/>
          <p:nvPr/>
        </p:nvSpPr>
        <p:spPr>
          <a:xfrm>
            <a:off x="3175680" y="3410586"/>
            <a:ext cx="5840637" cy="2246769"/>
          </a:xfrm>
          <a:prstGeom prst="rect">
            <a:avLst/>
          </a:prstGeom>
          <a:solidFill>
            <a:srgbClr val="FFC000"/>
          </a:solidFill>
        </p:spPr>
        <p:txBody>
          <a:bodyPr wrap="none" rtlCol="0">
            <a:spAutoFit/>
          </a:bodyPr>
          <a:lstStyle/>
          <a:p>
            <a:pPr algn="ctr"/>
            <a:r>
              <a:rPr lang="de-AT" sz="2800" i="1" dirty="0"/>
              <a:t>Herzlichen Dank für eure Kommentare!</a:t>
            </a:r>
          </a:p>
          <a:p>
            <a:pPr algn="ctr"/>
            <a:endParaRPr lang="de-AT" sz="2800" i="1" dirty="0"/>
          </a:p>
          <a:p>
            <a:pPr algn="ctr"/>
            <a:r>
              <a:rPr lang="de-AT" sz="2800" i="1" dirty="0"/>
              <a:t>Mehr Details unter</a:t>
            </a:r>
          </a:p>
          <a:p>
            <a:pPr algn="ctr"/>
            <a:r>
              <a:rPr lang="de-AT" sz="2800" i="1" dirty="0">
                <a:hlinkClick r:id="rId2"/>
              </a:rPr>
              <a:t>www.informatiklehrer.at</a:t>
            </a:r>
            <a:endParaRPr lang="de-AT" sz="2800" i="1" dirty="0"/>
          </a:p>
          <a:p>
            <a:pPr algn="ctr"/>
            <a:endParaRPr lang="de-AT" sz="2800" i="1" dirty="0"/>
          </a:p>
        </p:txBody>
      </p:sp>
    </p:spTree>
    <p:extLst>
      <p:ext uri="{BB962C8B-B14F-4D97-AF65-F5344CB8AC3E}">
        <p14:creationId xmlns:p14="http://schemas.microsoft.com/office/powerpoint/2010/main" val="3244590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19433E70-2964-4CE8-52C3-413585DB0726}"/>
              </a:ext>
            </a:extLst>
          </p:cNvPr>
          <p:cNvSpPr txBox="1"/>
          <p:nvPr/>
        </p:nvSpPr>
        <p:spPr>
          <a:xfrm>
            <a:off x="1253521" y="6032556"/>
            <a:ext cx="9755043" cy="646331"/>
          </a:xfrm>
          <a:prstGeom prst="rect">
            <a:avLst/>
          </a:prstGeom>
          <a:solidFill>
            <a:srgbClr val="FFC000"/>
          </a:solidFill>
        </p:spPr>
        <p:txBody>
          <a:bodyPr wrap="none" rtlCol="0">
            <a:spAutoFit/>
          </a:bodyPr>
          <a:lstStyle/>
          <a:p>
            <a:pPr algn="ctr"/>
            <a:r>
              <a:rPr lang="de-AT" i="1" dirty="0"/>
              <a:t>Der Überhang an TeilnehmerInnen aus der MS liegt wahrscheinlich an meinen gespeicherten Adressen.</a:t>
            </a:r>
          </a:p>
          <a:p>
            <a:pPr algn="ctr"/>
            <a:r>
              <a:rPr lang="de-AT" i="1" dirty="0"/>
              <a:t>Ich habe sicher mehr KollegInnen aus der MS als aus der AHS und ASO erreicht.</a:t>
            </a:r>
          </a:p>
        </p:txBody>
      </p:sp>
      <p:pic>
        <p:nvPicPr>
          <p:cNvPr id="6" name="Grafik 5">
            <a:extLst>
              <a:ext uri="{FF2B5EF4-FFF2-40B4-BE49-F238E27FC236}">
                <a16:creationId xmlns:a16="http://schemas.microsoft.com/office/drawing/2014/main" id="{8907FCD6-C864-A2A6-ED97-9A8C91B96764}"/>
              </a:ext>
            </a:extLst>
          </p:cNvPr>
          <p:cNvPicPr>
            <a:picLocks noChangeAspect="1"/>
          </p:cNvPicPr>
          <p:nvPr/>
        </p:nvPicPr>
        <p:blipFill>
          <a:blip r:embed="rId2"/>
          <a:stretch>
            <a:fillRect/>
          </a:stretch>
        </p:blipFill>
        <p:spPr>
          <a:xfrm>
            <a:off x="2088562" y="174206"/>
            <a:ext cx="8014876" cy="5736398"/>
          </a:xfrm>
          <a:prstGeom prst="rect">
            <a:avLst/>
          </a:prstGeom>
        </p:spPr>
      </p:pic>
    </p:spTree>
    <p:extLst>
      <p:ext uri="{BB962C8B-B14F-4D97-AF65-F5344CB8AC3E}">
        <p14:creationId xmlns:p14="http://schemas.microsoft.com/office/powerpoint/2010/main" val="4109140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0DBC8F34-E831-9901-6334-FD12712A3953}"/>
              </a:ext>
            </a:extLst>
          </p:cNvPr>
          <p:cNvPicPr>
            <a:picLocks noChangeAspect="1"/>
          </p:cNvPicPr>
          <p:nvPr/>
        </p:nvPicPr>
        <p:blipFill>
          <a:blip r:embed="rId2"/>
          <a:stretch>
            <a:fillRect/>
          </a:stretch>
        </p:blipFill>
        <p:spPr>
          <a:xfrm>
            <a:off x="1423987" y="752455"/>
            <a:ext cx="9344025" cy="4533900"/>
          </a:xfrm>
          <a:prstGeom prst="rect">
            <a:avLst/>
          </a:prstGeom>
        </p:spPr>
      </p:pic>
      <p:sp>
        <p:nvSpPr>
          <p:cNvPr id="6" name="Textfeld 5">
            <a:extLst>
              <a:ext uri="{FF2B5EF4-FFF2-40B4-BE49-F238E27FC236}">
                <a16:creationId xmlns:a16="http://schemas.microsoft.com/office/drawing/2014/main" id="{ABCF76DC-F3D8-AD6F-6180-2EE771E25A47}"/>
              </a:ext>
            </a:extLst>
          </p:cNvPr>
          <p:cNvSpPr txBox="1"/>
          <p:nvPr/>
        </p:nvSpPr>
        <p:spPr>
          <a:xfrm>
            <a:off x="1423987" y="5919539"/>
            <a:ext cx="9262472" cy="646331"/>
          </a:xfrm>
          <a:prstGeom prst="rect">
            <a:avLst/>
          </a:prstGeom>
          <a:solidFill>
            <a:srgbClr val="FFC000"/>
          </a:solidFill>
        </p:spPr>
        <p:txBody>
          <a:bodyPr wrap="none" rtlCol="0">
            <a:spAutoFit/>
          </a:bodyPr>
          <a:lstStyle/>
          <a:p>
            <a:r>
              <a:rPr lang="de-AT" i="1" dirty="0"/>
              <a:t>Die Verteilung meiner gespeicherten Adressen entspricht nicht 1 zu 1 der Bundesländerverteilung,</a:t>
            </a:r>
          </a:p>
          <a:p>
            <a:pPr algn="ctr"/>
            <a:r>
              <a:rPr lang="de-AT" i="1" dirty="0"/>
              <a:t>Wien ist etwas schwach vertreten.</a:t>
            </a:r>
          </a:p>
        </p:txBody>
      </p:sp>
      <p:pic>
        <p:nvPicPr>
          <p:cNvPr id="8" name="Grafik 7">
            <a:extLst>
              <a:ext uri="{FF2B5EF4-FFF2-40B4-BE49-F238E27FC236}">
                <a16:creationId xmlns:a16="http://schemas.microsoft.com/office/drawing/2014/main" id="{FC34D98B-0A7B-7826-FD30-DE642D62FC4B}"/>
              </a:ext>
            </a:extLst>
          </p:cNvPr>
          <p:cNvPicPr>
            <a:picLocks noChangeAspect="1"/>
          </p:cNvPicPr>
          <p:nvPr/>
        </p:nvPicPr>
        <p:blipFill>
          <a:blip r:embed="rId3"/>
          <a:stretch>
            <a:fillRect/>
          </a:stretch>
        </p:blipFill>
        <p:spPr>
          <a:xfrm>
            <a:off x="8648915" y="219095"/>
            <a:ext cx="3266808" cy="2247900"/>
          </a:xfrm>
          <a:prstGeom prst="rect">
            <a:avLst/>
          </a:prstGeom>
        </p:spPr>
      </p:pic>
    </p:spTree>
    <p:extLst>
      <p:ext uri="{BB962C8B-B14F-4D97-AF65-F5344CB8AC3E}">
        <p14:creationId xmlns:p14="http://schemas.microsoft.com/office/powerpoint/2010/main" val="131445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23723842-9ACA-4A56-3D43-C6B75496DA92}"/>
              </a:ext>
            </a:extLst>
          </p:cNvPr>
          <p:cNvPicPr>
            <a:picLocks noChangeAspect="1"/>
          </p:cNvPicPr>
          <p:nvPr/>
        </p:nvPicPr>
        <p:blipFill>
          <a:blip r:embed="rId2"/>
          <a:stretch>
            <a:fillRect/>
          </a:stretch>
        </p:blipFill>
        <p:spPr>
          <a:xfrm>
            <a:off x="2114746" y="145560"/>
            <a:ext cx="7962508" cy="6170944"/>
          </a:xfrm>
          <a:prstGeom prst="rect">
            <a:avLst/>
          </a:prstGeom>
        </p:spPr>
      </p:pic>
      <p:sp>
        <p:nvSpPr>
          <p:cNvPr id="5" name="Textfeld 4">
            <a:extLst>
              <a:ext uri="{FF2B5EF4-FFF2-40B4-BE49-F238E27FC236}">
                <a16:creationId xmlns:a16="http://schemas.microsoft.com/office/drawing/2014/main" id="{C221D1BD-35F9-7272-A5F9-5AFFFBE5A432}"/>
              </a:ext>
            </a:extLst>
          </p:cNvPr>
          <p:cNvSpPr txBox="1"/>
          <p:nvPr/>
        </p:nvSpPr>
        <p:spPr>
          <a:xfrm>
            <a:off x="3329410" y="6384476"/>
            <a:ext cx="5552033" cy="369332"/>
          </a:xfrm>
          <a:prstGeom prst="rect">
            <a:avLst/>
          </a:prstGeom>
          <a:solidFill>
            <a:srgbClr val="FFC000"/>
          </a:solidFill>
        </p:spPr>
        <p:txBody>
          <a:bodyPr wrap="none" rtlCol="0">
            <a:spAutoFit/>
          </a:bodyPr>
          <a:lstStyle/>
          <a:p>
            <a:pPr algn="ctr"/>
            <a:r>
              <a:rPr lang="de-AT" i="1" dirty="0"/>
              <a:t>Daten dürften mit den offiziellen Zahlen Übereinstimmen.</a:t>
            </a:r>
          </a:p>
        </p:txBody>
      </p:sp>
    </p:spTree>
    <p:extLst>
      <p:ext uri="{BB962C8B-B14F-4D97-AF65-F5344CB8AC3E}">
        <p14:creationId xmlns:p14="http://schemas.microsoft.com/office/powerpoint/2010/main" val="2098935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A843B0B5-E6DB-39F8-D611-69BE76D207F2}"/>
              </a:ext>
            </a:extLst>
          </p:cNvPr>
          <p:cNvSpPr txBox="1"/>
          <p:nvPr/>
        </p:nvSpPr>
        <p:spPr>
          <a:xfrm>
            <a:off x="940815" y="318564"/>
            <a:ext cx="6094476" cy="369332"/>
          </a:xfrm>
          <a:prstGeom prst="rect">
            <a:avLst/>
          </a:prstGeom>
          <a:noFill/>
        </p:spPr>
        <p:txBody>
          <a:bodyPr wrap="square">
            <a:spAutoFit/>
          </a:bodyPr>
          <a:lstStyle/>
          <a:p>
            <a:r>
              <a:rPr lang="de-AT" dirty="0"/>
              <a:t>6. Wie viele Geräte für </a:t>
            </a:r>
            <a:r>
              <a:rPr lang="de-AT" b="1" dirty="0"/>
              <a:t>SUS </a:t>
            </a:r>
            <a:r>
              <a:rPr lang="de-AT" dirty="0"/>
              <a:t>kamen ca. dazu?</a:t>
            </a:r>
          </a:p>
        </p:txBody>
      </p:sp>
      <p:pic>
        <p:nvPicPr>
          <p:cNvPr id="5" name="Grafik 4">
            <a:extLst>
              <a:ext uri="{FF2B5EF4-FFF2-40B4-BE49-F238E27FC236}">
                <a16:creationId xmlns:a16="http://schemas.microsoft.com/office/drawing/2014/main" id="{335F1E9C-E8D4-4302-DB87-4839A913D525}"/>
              </a:ext>
            </a:extLst>
          </p:cNvPr>
          <p:cNvPicPr>
            <a:picLocks noChangeAspect="1"/>
          </p:cNvPicPr>
          <p:nvPr/>
        </p:nvPicPr>
        <p:blipFill>
          <a:blip r:embed="rId2"/>
          <a:stretch>
            <a:fillRect/>
          </a:stretch>
        </p:blipFill>
        <p:spPr>
          <a:xfrm>
            <a:off x="940815" y="806710"/>
            <a:ext cx="4286250" cy="2914650"/>
          </a:xfrm>
          <a:prstGeom prst="rect">
            <a:avLst/>
          </a:prstGeom>
        </p:spPr>
      </p:pic>
      <p:pic>
        <p:nvPicPr>
          <p:cNvPr id="7" name="Grafik 6">
            <a:extLst>
              <a:ext uri="{FF2B5EF4-FFF2-40B4-BE49-F238E27FC236}">
                <a16:creationId xmlns:a16="http://schemas.microsoft.com/office/drawing/2014/main" id="{C7D47B39-C15A-FEA7-A6BB-E96872A5D516}"/>
              </a:ext>
            </a:extLst>
          </p:cNvPr>
          <p:cNvPicPr>
            <a:picLocks noChangeAspect="1"/>
          </p:cNvPicPr>
          <p:nvPr/>
        </p:nvPicPr>
        <p:blipFill>
          <a:blip r:embed="rId3"/>
          <a:stretch>
            <a:fillRect/>
          </a:stretch>
        </p:blipFill>
        <p:spPr>
          <a:xfrm>
            <a:off x="940815" y="4329636"/>
            <a:ext cx="2819400" cy="2209800"/>
          </a:xfrm>
          <a:prstGeom prst="rect">
            <a:avLst/>
          </a:prstGeom>
        </p:spPr>
      </p:pic>
      <p:sp>
        <p:nvSpPr>
          <p:cNvPr id="9" name="Textfeld 8">
            <a:extLst>
              <a:ext uri="{FF2B5EF4-FFF2-40B4-BE49-F238E27FC236}">
                <a16:creationId xmlns:a16="http://schemas.microsoft.com/office/drawing/2014/main" id="{D11FB9E3-88FB-3082-E82F-993790333E2F}"/>
              </a:ext>
            </a:extLst>
          </p:cNvPr>
          <p:cNvSpPr txBox="1"/>
          <p:nvPr/>
        </p:nvSpPr>
        <p:spPr>
          <a:xfrm>
            <a:off x="940815" y="3840174"/>
            <a:ext cx="7172199" cy="369332"/>
          </a:xfrm>
          <a:prstGeom prst="rect">
            <a:avLst/>
          </a:prstGeom>
          <a:noFill/>
        </p:spPr>
        <p:txBody>
          <a:bodyPr wrap="square">
            <a:spAutoFit/>
          </a:bodyPr>
          <a:lstStyle/>
          <a:p>
            <a:r>
              <a:rPr lang="de-AT" dirty="0"/>
              <a:t>7. Wie viele Geräte für</a:t>
            </a:r>
            <a:r>
              <a:rPr lang="de-AT" b="1" dirty="0"/>
              <a:t> LehrerInnen bzw. Klassengeräte</a:t>
            </a:r>
            <a:r>
              <a:rPr lang="de-AT" dirty="0"/>
              <a:t> kamen ca. dazu?</a:t>
            </a:r>
          </a:p>
        </p:txBody>
      </p:sp>
    </p:spTree>
    <p:extLst>
      <p:ext uri="{BB962C8B-B14F-4D97-AF65-F5344CB8AC3E}">
        <p14:creationId xmlns:p14="http://schemas.microsoft.com/office/powerpoint/2010/main" val="2728699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2F5E5D8C-B8FC-D81C-5EEA-4DF06A8F20C0}"/>
              </a:ext>
            </a:extLst>
          </p:cNvPr>
          <p:cNvPicPr>
            <a:picLocks noChangeAspect="1"/>
          </p:cNvPicPr>
          <p:nvPr/>
        </p:nvPicPr>
        <p:blipFill>
          <a:blip r:embed="rId2"/>
          <a:stretch>
            <a:fillRect/>
          </a:stretch>
        </p:blipFill>
        <p:spPr>
          <a:xfrm>
            <a:off x="2008705" y="202675"/>
            <a:ext cx="8174590" cy="6452650"/>
          </a:xfrm>
          <a:prstGeom prst="rect">
            <a:avLst/>
          </a:prstGeom>
        </p:spPr>
      </p:pic>
    </p:spTree>
    <p:extLst>
      <p:ext uri="{BB962C8B-B14F-4D97-AF65-F5344CB8AC3E}">
        <p14:creationId xmlns:p14="http://schemas.microsoft.com/office/powerpoint/2010/main" val="2872145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9948E03B-B6CB-50D7-0116-7481D57CDB9D}"/>
              </a:ext>
            </a:extLst>
          </p:cNvPr>
          <p:cNvPicPr>
            <a:picLocks noChangeAspect="1"/>
          </p:cNvPicPr>
          <p:nvPr/>
        </p:nvPicPr>
        <p:blipFill>
          <a:blip r:embed="rId2"/>
          <a:stretch>
            <a:fillRect/>
          </a:stretch>
        </p:blipFill>
        <p:spPr>
          <a:xfrm>
            <a:off x="2095500" y="285750"/>
            <a:ext cx="8001000" cy="6286500"/>
          </a:xfrm>
          <a:prstGeom prst="rect">
            <a:avLst/>
          </a:prstGeom>
        </p:spPr>
      </p:pic>
    </p:spTree>
    <p:extLst>
      <p:ext uri="{BB962C8B-B14F-4D97-AF65-F5344CB8AC3E}">
        <p14:creationId xmlns:p14="http://schemas.microsoft.com/office/powerpoint/2010/main" val="2432118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DD9B0E6B-5938-BC07-2F4C-33D0C75E1F45}"/>
              </a:ext>
            </a:extLst>
          </p:cNvPr>
          <p:cNvPicPr>
            <a:picLocks noChangeAspect="1"/>
          </p:cNvPicPr>
          <p:nvPr/>
        </p:nvPicPr>
        <p:blipFill>
          <a:blip r:embed="rId2"/>
          <a:stretch>
            <a:fillRect/>
          </a:stretch>
        </p:blipFill>
        <p:spPr>
          <a:xfrm>
            <a:off x="1495425" y="471487"/>
            <a:ext cx="9201150" cy="5915025"/>
          </a:xfrm>
          <a:prstGeom prst="rect">
            <a:avLst/>
          </a:prstGeom>
        </p:spPr>
      </p:pic>
    </p:spTree>
    <p:extLst>
      <p:ext uri="{BB962C8B-B14F-4D97-AF65-F5344CB8AC3E}">
        <p14:creationId xmlns:p14="http://schemas.microsoft.com/office/powerpoint/2010/main" val="1973066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82A57C34-FA67-B884-1F97-26AC43BF4335}"/>
              </a:ext>
            </a:extLst>
          </p:cNvPr>
          <p:cNvPicPr>
            <a:picLocks noChangeAspect="1"/>
          </p:cNvPicPr>
          <p:nvPr/>
        </p:nvPicPr>
        <p:blipFill>
          <a:blip r:embed="rId2"/>
          <a:stretch>
            <a:fillRect/>
          </a:stretch>
        </p:blipFill>
        <p:spPr>
          <a:xfrm>
            <a:off x="1843087" y="442912"/>
            <a:ext cx="8505825" cy="5972175"/>
          </a:xfrm>
          <a:prstGeom prst="rect">
            <a:avLst/>
          </a:prstGeom>
        </p:spPr>
      </p:pic>
    </p:spTree>
    <p:extLst>
      <p:ext uri="{BB962C8B-B14F-4D97-AF65-F5344CB8AC3E}">
        <p14:creationId xmlns:p14="http://schemas.microsoft.com/office/powerpoint/2010/main" val="257440783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1294</Words>
  <Application>Microsoft Office PowerPoint</Application>
  <PresentationFormat>Breitbild</PresentationFormat>
  <Paragraphs>59</Paragraphs>
  <Slides>16</Slides>
  <Notes>0</Notes>
  <HiddenSlides>0</HiddenSlides>
  <MMClips>0</MMClips>
  <ScaleCrop>false</ScaleCrop>
  <HeadingPairs>
    <vt:vector size="8" baseType="variant">
      <vt:variant>
        <vt:lpstr>Verwendete Schriftarten</vt:lpstr>
      </vt:variant>
      <vt:variant>
        <vt:i4>3</vt:i4>
      </vt:variant>
      <vt:variant>
        <vt:lpstr>Design</vt:lpstr>
      </vt:variant>
      <vt:variant>
        <vt:i4>1</vt:i4>
      </vt:variant>
      <vt:variant>
        <vt:lpstr>Eingebettete OLE-Server</vt:lpstr>
      </vt:variant>
      <vt:variant>
        <vt:i4>1</vt:i4>
      </vt:variant>
      <vt:variant>
        <vt:lpstr>Folientitel</vt:lpstr>
      </vt:variant>
      <vt:variant>
        <vt:i4>16</vt:i4>
      </vt:variant>
    </vt:vector>
  </HeadingPairs>
  <TitlesOfParts>
    <vt:vector size="21" baseType="lpstr">
      <vt:lpstr>Arial</vt:lpstr>
      <vt:lpstr>Calibri</vt:lpstr>
      <vt:lpstr>Calibri Light</vt:lpstr>
      <vt:lpstr>Office</vt:lpstr>
      <vt:lpstr>PHOTO-PAINT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Christian Graf</dc:creator>
  <cp:lastModifiedBy>Christian Graf</cp:lastModifiedBy>
  <cp:revision>7</cp:revision>
  <dcterms:created xsi:type="dcterms:W3CDTF">2022-06-14T06:04:42Z</dcterms:created>
  <dcterms:modified xsi:type="dcterms:W3CDTF">2022-06-16T08:00:42Z</dcterms:modified>
</cp:coreProperties>
</file>